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55.jpg" ContentType="image/jpeg"/>
  <Override PartName="/ppt/media/image57.jpg" ContentType="image/jpeg"/>
  <Override PartName="/ppt/media/image60.jpg" ContentType="image/jpeg"/>
  <Override PartName="/ppt/media/image62.jpg" ContentType="image/jpeg"/>
  <Override PartName="/ppt/media/image86.jpg" ContentType="image/jpeg"/>
  <Override PartName="/ppt/media/image8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329" r:id="rId4"/>
    <p:sldId id="261" r:id="rId5"/>
    <p:sldId id="262" r:id="rId6"/>
    <p:sldId id="330" r:id="rId7"/>
    <p:sldId id="264" r:id="rId8"/>
    <p:sldId id="265" r:id="rId9"/>
    <p:sldId id="267" r:id="rId10"/>
    <p:sldId id="266" r:id="rId11"/>
    <p:sldId id="331" r:id="rId12"/>
    <p:sldId id="268" r:id="rId13"/>
    <p:sldId id="269" r:id="rId14"/>
    <p:sldId id="270" r:id="rId15"/>
    <p:sldId id="275" r:id="rId16"/>
    <p:sldId id="276" r:id="rId17"/>
    <p:sldId id="343" r:id="rId18"/>
    <p:sldId id="279" r:id="rId19"/>
    <p:sldId id="332" r:id="rId20"/>
    <p:sldId id="333" r:id="rId21"/>
    <p:sldId id="334" r:id="rId22"/>
    <p:sldId id="335" r:id="rId23"/>
    <p:sldId id="278" r:id="rId24"/>
    <p:sldId id="280" r:id="rId25"/>
    <p:sldId id="282" r:id="rId26"/>
    <p:sldId id="283" r:id="rId27"/>
    <p:sldId id="285" r:id="rId28"/>
    <p:sldId id="344" r:id="rId29"/>
    <p:sldId id="336" r:id="rId30"/>
    <p:sldId id="339" r:id="rId31"/>
    <p:sldId id="340" r:id="rId32"/>
    <p:sldId id="295" r:id="rId33"/>
    <p:sldId id="296" r:id="rId34"/>
    <p:sldId id="297" r:id="rId35"/>
    <p:sldId id="298" r:id="rId36"/>
    <p:sldId id="299" r:id="rId37"/>
    <p:sldId id="345" r:id="rId38"/>
    <p:sldId id="346" r:id="rId39"/>
    <p:sldId id="274" r:id="rId40"/>
    <p:sldId id="347" r:id="rId41"/>
    <p:sldId id="357" r:id="rId42"/>
    <p:sldId id="348" r:id="rId43"/>
    <p:sldId id="325" r:id="rId44"/>
    <p:sldId id="273" r:id="rId45"/>
    <p:sldId id="373" r:id="rId46"/>
    <p:sldId id="258" r:id="rId47"/>
    <p:sldId id="287" r:id="rId48"/>
    <p:sldId id="288" r:id="rId49"/>
    <p:sldId id="289" r:id="rId50"/>
    <p:sldId id="290" r:id="rId51"/>
    <p:sldId id="291" r:id="rId52"/>
    <p:sldId id="292" r:id="rId53"/>
    <p:sldId id="294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9" r:id="rId63"/>
    <p:sldId id="310" r:id="rId64"/>
    <p:sldId id="311" r:id="rId65"/>
    <p:sldId id="312" r:id="rId66"/>
    <p:sldId id="313" r:id="rId67"/>
    <p:sldId id="314" r:id="rId68"/>
    <p:sldId id="322" r:id="rId69"/>
    <p:sldId id="319" r:id="rId70"/>
    <p:sldId id="321" r:id="rId71"/>
    <p:sldId id="323" r:id="rId72"/>
    <p:sldId id="316" r:id="rId73"/>
    <p:sldId id="263" r:id="rId74"/>
    <p:sldId id="320" r:id="rId75"/>
    <p:sldId id="318" r:id="rId76"/>
    <p:sldId id="324" r:id="rId77"/>
    <p:sldId id="271" r:id="rId78"/>
    <p:sldId id="326" r:id="rId79"/>
    <p:sldId id="328" r:id="rId80"/>
    <p:sldId id="358" r:id="rId81"/>
    <p:sldId id="359" r:id="rId82"/>
    <p:sldId id="360" r:id="rId83"/>
    <p:sldId id="361" r:id="rId84"/>
    <p:sldId id="362" r:id="rId85"/>
    <p:sldId id="363" r:id="rId86"/>
    <p:sldId id="374" r:id="rId87"/>
    <p:sldId id="364" r:id="rId88"/>
    <p:sldId id="365" r:id="rId89"/>
    <p:sldId id="366" r:id="rId90"/>
    <p:sldId id="367" r:id="rId91"/>
    <p:sldId id="368" r:id="rId92"/>
    <p:sldId id="372" r:id="rId93"/>
    <p:sldId id="371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20"/>
    <p:restoredTop sz="96327"/>
  </p:normalViewPr>
  <p:slideViewPr>
    <p:cSldViewPr snapToGrid="0">
      <p:cViewPr varScale="1">
        <p:scale>
          <a:sx n="122" d="100"/>
          <a:sy n="122" d="100"/>
        </p:scale>
        <p:origin x="232" y="408"/>
      </p:cViewPr>
      <p:guideLst/>
    </p:cSldViewPr>
  </p:slideViewPr>
  <p:outlineViewPr>
    <p:cViewPr>
      <p:scale>
        <a:sx n="33" d="100"/>
        <a:sy n="33" d="100"/>
      </p:scale>
      <p:origin x="0" y="-203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AF3B0C-C826-B928-C636-CC70AB000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E3954F4-764F-AA3F-B486-AED50361A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3B00FE-42F3-F9DC-1127-6DCC8913E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53690A-4A8F-8782-70D7-4B16A396A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77BB9A-5C0F-64AF-37F3-FD6CF6EF0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152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9AED54-013F-EE7A-7569-F4B42B2E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3C99FD6-D3DF-05BF-61D6-775599D5D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D8D5B3-A5D5-CBEF-F1D9-B074EA30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E285E0-F968-2ED2-7E35-55CA1F8AE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3C5DB1-2ECD-09EF-8739-2C88B30D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483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2C3D884-EBE4-1B19-71BF-9DC474E9E8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8A29F8E-D1B6-991B-1196-A233D9E10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CB1C14-71D9-2219-DA10-6B364387F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4C6156-A41A-0027-2753-97159A3F2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FFE04D-0F79-50A8-1540-E834CA0F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587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8647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4174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2030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7DC0D7-707C-B05C-4E7B-321FFF9A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F41ED-47A0-3C4D-AEA8-F64AAB478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CBE83E-4387-DF21-61C7-17B549768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E297B6-3118-097C-CBF9-7CAC1B7E5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A9B340-1299-C35C-DBE8-93D2AFF01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2482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040BDF-EBCD-CEA1-E55B-0EEE66E7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6A6040-861F-5E2C-1529-B8CD5E0DF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6D4912-0560-25A4-C2BA-A6497E174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E78180-0161-7376-48DC-52BDCC9F0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5E4885-262E-16FA-FF57-D314B1DB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541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1EA59C-1163-5E84-F61D-0564F2D4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40CCDB-B5F4-1398-2662-100987CA3D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1209221-5990-DD5E-1F4F-FFD6D1707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26257B-DFAC-4F56-F5B3-A28BE8EE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56E6B9-674C-8E17-9C29-055214F5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4AE294-C24E-E95E-CABD-21E7CA52D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89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4BD75E-20D6-2CF6-4E6A-A119A8446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7DEA8-54B0-42CD-BA3D-7B7351657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2DCA22-B176-39EE-7493-F2B76DCCE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5AD03B9-14DF-821C-B742-DE1028EC0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BED8A4B-00EA-2F8A-D708-DBF468F33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87AB72-D497-AE3E-B789-E2192BC23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ABD94E7-D9D9-65CA-7A3E-30719CDC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A3DC97-5D1E-6AFA-3B9F-9D984B513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083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58D782-5902-4C31-37FC-703DF869B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795FBD6-7ECA-AE9F-98FA-18EEB53D3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1B80E52-DBB1-5775-7342-61D6D056B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1B2B24C-4AF4-E465-D652-10FC762A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0783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01D04F9-2742-545F-8BD9-5232059F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F09EB08-B740-52FA-9034-EA638CA65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6312DF-A24D-DDAF-93C0-145483ED1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123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DCB1B2-B027-1B29-8AF6-F8F3567C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3C34B9-AA3D-8521-F732-9924F282C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CBF81F-B370-BE7E-3F09-4ECB47E69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BBDCDE-1007-07D6-E6F7-0525BF572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08D12B-7E7F-BB04-8AE4-728A1BA49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FD640F-BDC2-D667-A783-DBD18D062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44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74E0D-BFBB-F7BD-613F-67EB1812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0132468-E954-E41C-9FA7-DFF0A5456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7F4639-BC5C-B7F2-39F6-E6D6E03AA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4532B3-28C2-2B71-6AAC-F4F78C1CD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729F-0F12-4B47-B850-021F7E66B381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86467D-CAC0-2E1B-7718-B872B4061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5F6878-4088-6F68-698A-3DDA47C9D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927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EE7D6-E6D9-7421-E930-B5DF1EC50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87CE7C-54F0-B639-E16A-81FF9FEA5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65C178-9B36-6527-2960-5BAD1C2B4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5729F-0F12-4B47-B850-021F7E66B381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924034-9CF7-DC29-8612-8D00EC564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174CBD-4466-8E38-7DFB-C0FD2FE61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63BF6-B8A8-9C4A-9BD6-181B91832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69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ista.com/" TargetMode="External"/><Relationship Id="rId3" Type="http://schemas.openxmlformats.org/officeDocument/2006/relationships/hyperlink" Target="https://trends.google.ru/trends/?geo=UA" TargetMode="External"/><Relationship Id="rId7" Type="http://schemas.openxmlformats.org/officeDocument/2006/relationships/hyperlink" Target="https://www.bloomberg.com/europe" TargetMode="External"/><Relationship Id="rId12" Type="http://schemas.openxmlformats.org/officeDocument/2006/relationships/hyperlink" Target="https://publer.pro/" TargetMode="External"/><Relationship Id="rId2" Type="http://schemas.openxmlformats.org/officeDocument/2006/relationships/hyperlink" Target="https://wordstat.yandex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kon.thomsonreuters.com/index.html" TargetMode="External"/><Relationship Id="rId11" Type="http://schemas.openxmlformats.org/officeDocument/2006/relationships/hyperlink" Target="https://www.appannie.com/ru/" TargetMode="External"/><Relationship Id="rId5" Type="http://schemas.openxmlformats.org/officeDocument/2006/relationships/hyperlink" Target="https://spark-interfax.ru/" TargetMode="External"/><Relationship Id="rId10" Type="http://schemas.openxmlformats.org/officeDocument/2006/relationships/hyperlink" Target="https://appfollow.io/ru" TargetMode="External"/><Relationship Id="rId4" Type="http://schemas.openxmlformats.org/officeDocument/2006/relationships/hyperlink" Target="https://www.similarweb.com/ru/" TargetMode="External"/><Relationship Id="rId9" Type="http://schemas.openxmlformats.org/officeDocument/2006/relationships/hyperlink" Target="https://admobispy.com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Product management</a:t>
            </a:r>
            <a:r>
              <a:rPr lang="ru-RU" sz="6600" dirty="0">
                <a:solidFill>
                  <a:srgbClr val="C00000"/>
                </a:solidFill>
              </a:rPr>
              <a:t> </a:t>
            </a:r>
            <a:r>
              <a:rPr lang="ru-RU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II</a:t>
            </a:r>
            <a:endParaRPr lang="ru-RU" sz="6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Управление разработкой продуктов</a:t>
            </a:r>
            <a:r>
              <a:rPr lang="en-US" dirty="0"/>
              <a:t>,</a:t>
            </a:r>
            <a:br>
              <a:rPr lang="en-US" dirty="0"/>
            </a:br>
            <a:r>
              <a:rPr lang="ru-RU" dirty="0"/>
              <a:t>продолжение</a:t>
            </a:r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00"/>
              </a:spcBef>
            </a:pPr>
            <a:r>
              <a:rPr sz="4000" spc="270" dirty="0"/>
              <a:t>Методы</a:t>
            </a:r>
            <a:r>
              <a:rPr sz="4000" spc="60" dirty="0"/>
              <a:t> </a:t>
            </a:r>
            <a:r>
              <a:rPr sz="4000" spc="325" dirty="0"/>
              <a:t>изучения</a:t>
            </a:r>
            <a:r>
              <a:rPr sz="4000" spc="65" dirty="0"/>
              <a:t> </a:t>
            </a:r>
            <a:r>
              <a:rPr sz="4000" spc="210" dirty="0"/>
              <a:t>ЦА: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6349" y="2036774"/>
            <a:ext cx="1620824" cy="1620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4074" y="2036775"/>
            <a:ext cx="1620824" cy="16208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0546" y="4963572"/>
            <a:ext cx="4772025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b="1" spc="60" dirty="0">
                <a:latin typeface="Arial"/>
                <a:cs typeface="Arial"/>
              </a:rPr>
              <a:t>«Почему»,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b="1" spc="80" dirty="0">
                <a:latin typeface="Arial"/>
                <a:cs typeface="Arial"/>
              </a:rPr>
              <a:t>«как»,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b="1" spc="40" dirty="0">
                <a:latin typeface="Arial"/>
                <a:cs typeface="Arial"/>
              </a:rPr>
              <a:t>«зачем»?</a:t>
            </a:r>
            <a:endParaRPr sz="1600" dirty="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</a:pPr>
            <a:r>
              <a:rPr dirty="0"/>
              <a:t>Копаем вглубь, узнаём паттерны поведения, потребности, проблемы и так далее.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18926" y="4963572"/>
            <a:ext cx="4793615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Arial"/>
                <a:cs typeface="Arial"/>
              </a:rPr>
              <a:t>«Сколько»?</a:t>
            </a:r>
            <a:endParaRPr sz="1600" dirty="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</a:pPr>
            <a:r>
              <a:rPr dirty="0"/>
              <a:t>Даём статистическую оценку уже известным паттернам поведения, потребностям и проблемам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23776" y="3875356"/>
            <a:ext cx="19437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8419" algn="just">
              <a:lnSpc>
                <a:spcPct val="100000"/>
              </a:lnSpc>
              <a:spcBef>
                <a:spcPts val="100"/>
              </a:spcBef>
            </a:pPr>
            <a:r>
              <a:rPr sz="1800" b="1" spc="90" dirty="0">
                <a:latin typeface="Arial"/>
                <a:cs typeface="Arial"/>
              </a:rPr>
              <a:t>Качественные </a:t>
            </a:r>
            <a:r>
              <a:rPr sz="1800" b="1" spc="80" dirty="0">
                <a:latin typeface="Arial"/>
                <a:cs typeface="Arial"/>
              </a:rPr>
              <a:t>исследования </a:t>
            </a:r>
            <a:r>
              <a:rPr sz="1800" b="1" spc="60" dirty="0">
                <a:latin typeface="Arial"/>
                <a:cs typeface="Arial"/>
              </a:rPr>
              <a:t>(CustDev,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30" dirty="0">
                <a:latin typeface="Arial"/>
                <a:cs typeface="Arial"/>
              </a:rPr>
              <a:t>JTBD)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55534" y="3875359"/>
            <a:ext cx="31832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5405" algn="ctr">
              <a:lnSpc>
                <a:spcPct val="100000"/>
              </a:lnSpc>
              <a:spcBef>
                <a:spcPts val="100"/>
              </a:spcBef>
            </a:pPr>
            <a:r>
              <a:rPr sz="1800" b="1" spc="90" dirty="0">
                <a:latin typeface="Arial"/>
                <a:cs typeface="Arial"/>
              </a:rPr>
              <a:t>Количественные </a:t>
            </a:r>
            <a:r>
              <a:rPr sz="1800" b="1" spc="80" dirty="0">
                <a:latin typeface="Arial"/>
                <a:cs typeface="Arial"/>
              </a:rPr>
              <a:t>исследования </a:t>
            </a:r>
            <a:r>
              <a:rPr sz="1800" b="1" spc="105" dirty="0">
                <a:latin typeface="Arial"/>
                <a:cs typeface="Arial"/>
              </a:rPr>
              <a:t>(анкетирование,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65" dirty="0">
                <a:latin typeface="Arial"/>
                <a:cs typeface="Arial"/>
              </a:rPr>
              <a:t>опросы)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FCD8E03-72CD-5FE1-8735-BEE6AFFA6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6" y="1479636"/>
            <a:ext cx="36102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6. Получаем приоритезированный бэклог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11A8C8B-4103-3E8B-B326-18CDDE995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451622"/>
            <a:ext cx="4524632" cy="882907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1F818F-BAA5-7C2C-C145-077168B02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260" y="0"/>
            <a:ext cx="66802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831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1A8F8-FB97-4CA9-C4C2-B9607ECF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9978"/>
          </a:xfrm>
        </p:spPr>
        <p:txBody>
          <a:bodyPr/>
          <a:lstStyle/>
          <a:p>
            <a:r>
              <a:rPr lang="ru-RU" dirty="0"/>
              <a:t>Плюсы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9DA5F5-CBAA-F41C-795C-4EEDBA7A5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880"/>
            <a:ext cx="10515600" cy="4972993"/>
          </a:xfr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Создание общей понятной картины для команды.</a:t>
            </a:r>
            <a:br>
              <a:rPr lang="en-US" dirty="0"/>
            </a:br>
            <a:r>
              <a:rPr lang="ru-RU" dirty="0"/>
              <a:t>У каждого из нас уникальное видение чего-либо. В обычной жизни это хорошо, но для людей, работающих над одним продуктом, </a:t>
            </a:r>
            <a:r>
              <a:rPr lang="ru-RU" b="1" dirty="0"/>
              <a:t>картина должна быть общей</a:t>
            </a:r>
            <a:r>
              <a:rPr lang="ru-RU" dirty="0"/>
              <a:t>.</a:t>
            </a:r>
            <a:br>
              <a:rPr lang="ru-RU" dirty="0"/>
            </a:br>
            <a:r>
              <a:rPr lang="en" dirty="0"/>
              <a:t>User Story Mapping — </a:t>
            </a:r>
            <a:r>
              <a:rPr lang="ru-RU" dirty="0"/>
              <a:t>простой способ показать команде, над чем она работает и к каким результатам должна прийти совместными усилиями.</a:t>
            </a:r>
          </a:p>
          <a:p>
            <a:r>
              <a:rPr lang="ru-RU" b="1" dirty="0"/>
              <a:t>Фокус на пользователях.</a:t>
            </a:r>
            <a:br>
              <a:rPr lang="en-US" dirty="0"/>
            </a:br>
            <a:r>
              <a:rPr lang="ru-RU" dirty="0"/>
              <a:t>В глазах потребителей ценный продукт = закрытые потребности.</a:t>
            </a:r>
            <a:br>
              <a:rPr lang="ru-RU" dirty="0"/>
            </a:br>
            <a:r>
              <a:rPr lang="ru-RU" dirty="0"/>
              <a:t>Если это игнорировать и работать только над функционалом, то ценность продукта будет сведена к нулю. Техника </a:t>
            </a:r>
            <a:r>
              <a:rPr lang="en" dirty="0"/>
              <a:t>User Story Mapping </a:t>
            </a:r>
            <a:r>
              <a:rPr lang="ru-RU" b="1" dirty="0"/>
              <a:t>фокусирует внимание команды на потребностях конечных пользователей</a:t>
            </a:r>
            <a:r>
              <a:rPr lang="ru-RU" dirty="0"/>
              <a:t>, а не только на функционале.</a:t>
            </a:r>
          </a:p>
          <a:p>
            <a:r>
              <a:rPr lang="ru-RU" b="1" dirty="0"/>
              <a:t>Максимальная визуализация.</a:t>
            </a:r>
            <a:br>
              <a:rPr lang="en-US" dirty="0"/>
            </a:br>
            <a:r>
              <a:rPr lang="ru-RU" dirty="0"/>
              <a:t>Карты пользовательских историй раскрывают </a:t>
            </a:r>
            <a:r>
              <a:rPr lang="en" b="1" dirty="0"/>
              <a:t>User Flow</a:t>
            </a:r>
            <a:r>
              <a:rPr lang="en" dirty="0"/>
              <a:t> — </a:t>
            </a:r>
            <a:r>
              <a:rPr lang="ru-RU" dirty="0"/>
              <a:t>визуальное представление того, какие действия потребитель совершает, чтобы достигнуть цели.</a:t>
            </a:r>
            <a:br>
              <a:rPr lang="ru-RU" dirty="0"/>
            </a:br>
            <a:r>
              <a:rPr lang="ru-RU" dirty="0"/>
              <a:t>Это позволяет разработчикам не упустить важных шагов, а пользователям — получить продукт, который закроет их потребности.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2095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13718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00"/>
              </a:spcBef>
            </a:pPr>
            <a:r>
              <a:rPr lang="ru-RU" sz="4000" spc="300" dirty="0"/>
              <a:t>Алгоритм</a:t>
            </a:r>
            <a:r>
              <a:rPr lang="ru-RU" sz="4000" spc="60" dirty="0"/>
              <a:t> </a:t>
            </a:r>
            <a:r>
              <a:rPr lang="ru-RU" sz="4000" spc="325" dirty="0"/>
              <a:t>продуктовых исследований</a:t>
            </a:r>
            <a:r>
              <a:rPr lang="ru-RU" sz="4000" spc="210" dirty="0"/>
              <a:t>: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80879" y="3704306"/>
            <a:ext cx="19437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8419" algn="just">
              <a:lnSpc>
                <a:spcPct val="100000"/>
              </a:lnSpc>
              <a:spcBef>
                <a:spcPts val="100"/>
              </a:spcBef>
            </a:pPr>
            <a:r>
              <a:rPr sz="1800" b="1" spc="90" dirty="0">
                <a:latin typeface="Arial"/>
                <a:cs typeface="Arial"/>
              </a:rPr>
              <a:t>Качественные </a:t>
            </a:r>
            <a:r>
              <a:rPr sz="1800" b="1" spc="80" dirty="0">
                <a:latin typeface="Arial"/>
                <a:cs typeface="Arial"/>
              </a:rPr>
              <a:t>исследования </a:t>
            </a:r>
            <a:r>
              <a:rPr sz="1800" spc="60" dirty="0">
                <a:latin typeface="Arial"/>
                <a:cs typeface="Arial"/>
              </a:rPr>
              <a:t>(CustDev,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30" dirty="0">
                <a:latin typeface="Arial"/>
                <a:cs typeface="Arial"/>
              </a:rPr>
              <a:t>JTBD)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7492" y="2341576"/>
            <a:ext cx="1130300" cy="1130300"/>
          </a:xfrm>
          <a:custGeom>
            <a:avLst/>
            <a:gdLst/>
            <a:ahLst/>
            <a:cxnLst/>
            <a:rect l="l" t="t" r="r" b="b"/>
            <a:pathLst>
              <a:path w="1130300" h="1130300">
                <a:moveTo>
                  <a:pt x="565049" y="1130100"/>
                </a:moveTo>
                <a:lnTo>
                  <a:pt x="516295" y="1128026"/>
                </a:lnTo>
                <a:lnTo>
                  <a:pt x="468692" y="1121917"/>
                </a:lnTo>
                <a:lnTo>
                  <a:pt x="422410" y="1111942"/>
                </a:lnTo>
                <a:lnTo>
                  <a:pt x="377619" y="1098271"/>
                </a:lnTo>
                <a:lnTo>
                  <a:pt x="334489" y="1081075"/>
                </a:lnTo>
                <a:lnTo>
                  <a:pt x="293189" y="1060521"/>
                </a:lnTo>
                <a:lnTo>
                  <a:pt x="253888" y="1036781"/>
                </a:lnTo>
                <a:lnTo>
                  <a:pt x="216757" y="1010023"/>
                </a:lnTo>
                <a:lnTo>
                  <a:pt x="181965" y="980418"/>
                </a:lnTo>
                <a:lnTo>
                  <a:pt x="149681" y="948134"/>
                </a:lnTo>
                <a:lnTo>
                  <a:pt x="120076" y="913342"/>
                </a:lnTo>
                <a:lnTo>
                  <a:pt x="93318" y="876211"/>
                </a:lnTo>
                <a:lnTo>
                  <a:pt x="69578" y="836910"/>
                </a:lnTo>
                <a:lnTo>
                  <a:pt x="49024" y="795610"/>
                </a:lnTo>
                <a:lnTo>
                  <a:pt x="31828" y="752480"/>
                </a:lnTo>
                <a:lnTo>
                  <a:pt x="18157" y="707689"/>
                </a:lnTo>
                <a:lnTo>
                  <a:pt x="8183" y="661407"/>
                </a:lnTo>
                <a:lnTo>
                  <a:pt x="2074" y="613804"/>
                </a:lnTo>
                <a:lnTo>
                  <a:pt x="0" y="565049"/>
                </a:lnTo>
                <a:lnTo>
                  <a:pt x="2074" y="516295"/>
                </a:lnTo>
                <a:lnTo>
                  <a:pt x="8183" y="468692"/>
                </a:lnTo>
                <a:lnTo>
                  <a:pt x="18157" y="422410"/>
                </a:lnTo>
                <a:lnTo>
                  <a:pt x="31828" y="377619"/>
                </a:lnTo>
                <a:lnTo>
                  <a:pt x="49024" y="334489"/>
                </a:lnTo>
                <a:lnTo>
                  <a:pt x="69578" y="293189"/>
                </a:lnTo>
                <a:lnTo>
                  <a:pt x="93318" y="253888"/>
                </a:lnTo>
                <a:lnTo>
                  <a:pt x="120076" y="216757"/>
                </a:lnTo>
                <a:lnTo>
                  <a:pt x="149681" y="181965"/>
                </a:lnTo>
                <a:lnTo>
                  <a:pt x="181965" y="149681"/>
                </a:lnTo>
                <a:lnTo>
                  <a:pt x="216757" y="120076"/>
                </a:lnTo>
                <a:lnTo>
                  <a:pt x="253888" y="93318"/>
                </a:lnTo>
                <a:lnTo>
                  <a:pt x="293189" y="69578"/>
                </a:lnTo>
                <a:lnTo>
                  <a:pt x="334489" y="49024"/>
                </a:lnTo>
                <a:lnTo>
                  <a:pt x="377619" y="31828"/>
                </a:lnTo>
                <a:lnTo>
                  <a:pt x="422410" y="18157"/>
                </a:lnTo>
                <a:lnTo>
                  <a:pt x="468692" y="8183"/>
                </a:lnTo>
                <a:lnTo>
                  <a:pt x="516295" y="2074"/>
                </a:lnTo>
                <a:lnTo>
                  <a:pt x="565049" y="0"/>
                </a:lnTo>
                <a:lnTo>
                  <a:pt x="614732" y="2186"/>
                </a:lnTo>
                <a:lnTo>
                  <a:pt x="663700" y="8675"/>
                </a:lnTo>
                <a:lnTo>
                  <a:pt x="711693" y="19358"/>
                </a:lnTo>
                <a:lnTo>
                  <a:pt x="758451" y="34128"/>
                </a:lnTo>
                <a:lnTo>
                  <a:pt x="803713" y="52876"/>
                </a:lnTo>
                <a:lnTo>
                  <a:pt x="847219" y="75495"/>
                </a:lnTo>
                <a:lnTo>
                  <a:pt x="888709" y="101877"/>
                </a:lnTo>
                <a:lnTo>
                  <a:pt x="927923" y="131914"/>
                </a:lnTo>
                <a:lnTo>
                  <a:pt x="964600" y="165499"/>
                </a:lnTo>
                <a:lnTo>
                  <a:pt x="998185" y="202176"/>
                </a:lnTo>
                <a:lnTo>
                  <a:pt x="1028222" y="241390"/>
                </a:lnTo>
                <a:lnTo>
                  <a:pt x="1054604" y="282880"/>
                </a:lnTo>
                <a:lnTo>
                  <a:pt x="1077223" y="326386"/>
                </a:lnTo>
                <a:lnTo>
                  <a:pt x="1095971" y="371648"/>
                </a:lnTo>
                <a:lnTo>
                  <a:pt x="1110741" y="418406"/>
                </a:lnTo>
                <a:lnTo>
                  <a:pt x="1121424" y="466399"/>
                </a:lnTo>
                <a:lnTo>
                  <a:pt x="1127913" y="515367"/>
                </a:lnTo>
                <a:lnTo>
                  <a:pt x="1130099" y="565049"/>
                </a:lnTo>
                <a:lnTo>
                  <a:pt x="1128025" y="613804"/>
                </a:lnTo>
                <a:lnTo>
                  <a:pt x="1121916" y="661407"/>
                </a:lnTo>
                <a:lnTo>
                  <a:pt x="1111942" y="707689"/>
                </a:lnTo>
                <a:lnTo>
                  <a:pt x="1098271" y="752480"/>
                </a:lnTo>
                <a:lnTo>
                  <a:pt x="1081075" y="795610"/>
                </a:lnTo>
                <a:lnTo>
                  <a:pt x="1060521" y="836910"/>
                </a:lnTo>
                <a:lnTo>
                  <a:pt x="1036781" y="876211"/>
                </a:lnTo>
                <a:lnTo>
                  <a:pt x="1010023" y="913342"/>
                </a:lnTo>
                <a:lnTo>
                  <a:pt x="980418" y="948134"/>
                </a:lnTo>
                <a:lnTo>
                  <a:pt x="948134" y="980418"/>
                </a:lnTo>
                <a:lnTo>
                  <a:pt x="913342" y="1010023"/>
                </a:lnTo>
                <a:lnTo>
                  <a:pt x="876211" y="1036781"/>
                </a:lnTo>
                <a:lnTo>
                  <a:pt x="836910" y="1060521"/>
                </a:lnTo>
                <a:lnTo>
                  <a:pt x="795610" y="1081075"/>
                </a:lnTo>
                <a:lnTo>
                  <a:pt x="752480" y="1098271"/>
                </a:lnTo>
                <a:lnTo>
                  <a:pt x="707689" y="1111942"/>
                </a:lnTo>
                <a:lnTo>
                  <a:pt x="661407" y="1121917"/>
                </a:lnTo>
                <a:lnTo>
                  <a:pt x="613804" y="1128026"/>
                </a:lnTo>
                <a:lnTo>
                  <a:pt x="565049" y="1130100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28095" y="2650085"/>
            <a:ext cx="175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49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20425" y="2341580"/>
            <a:ext cx="1130300" cy="1130300"/>
          </a:xfrm>
          <a:custGeom>
            <a:avLst/>
            <a:gdLst/>
            <a:ahLst/>
            <a:cxnLst/>
            <a:rect l="l" t="t" r="r" b="b"/>
            <a:pathLst>
              <a:path w="1130300" h="1130300">
                <a:moveTo>
                  <a:pt x="565049" y="1130100"/>
                </a:moveTo>
                <a:lnTo>
                  <a:pt x="516295" y="1128026"/>
                </a:lnTo>
                <a:lnTo>
                  <a:pt x="468692" y="1121917"/>
                </a:lnTo>
                <a:lnTo>
                  <a:pt x="422410" y="1111942"/>
                </a:lnTo>
                <a:lnTo>
                  <a:pt x="377619" y="1098271"/>
                </a:lnTo>
                <a:lnTo>
                  <a:pt x="334489" y="1081075"/>
                </a:lnTo>
                <a:lnTo>
                  <a:pt x="293189" y="1060522"/>
                </a:lnTo>
                <a:lnTo>
                  <a:pt x="253888" y="1036781"/>
                </a:lnTo>
                <a:lnTo>
                  <a:pt x="216757" y="1010023"/>
                </a:lnTo>
                <a:lnTo>
                  <a:pt x="181965" y="980418"/>
                </a:lnTo>
                <a:lnTo>
                  <a:pt x="149681" y="948134"/>
                </a:lnTo>
                <a:lnTo>
                  <a:pt x="120076" y="913342"/>
                </a:lnTo>
                <a:lnTo>
                  <a:pt x="93318" y="876211"/>
                </a:lnTo>
                <a:lnTo>
                  <a:pt x="69578" y="836910"/>
                </a:lnTo>
                <a:lnTo>
                  <a:pt x="49024" y="795610"/>
                </a:lnTo>
                <a:lnTo>
                  <a:pt x="31828" y="752480"/>
                </a:lnTo>
                <a:lnTo>
                  <a:pt x="18157" y="707689"/>
                </a:lnTo>
                <a:lnTo>
                  <a:pt x="8183" y="661407"/>
                </a:lnTo>
                <a:lnTo>
                  <a:pt x="2074" y="613804"/>
                </a:lnTo>
                <a:lnTo>
                  <a:pt x="0" y="565049"/>
                </a:lnTo>
                <a:lnTo>
                  <a:pt x="2074" y="516295"/>
                </a:lnTo>
                <a:lnTo>
                  <a:pt x="8183" y="468692"/>
                </a:lnTo>
                <a:lnTo>
                  <a:pt x="18157" y="422410"/>
                </a:lnTo>
                <a:lnTo>
                  <a:pt x="31828" y="377619"/>
                </a:lnTo>
                <a:lnTo>
                  <a:pt x="49024" y="334489"/>
                </a:lnTo>
                <a:lnTo>
                  <a:pt x="69578" y="293189"/>
                </a:lnTo>
                <a:lnTo>
                  <a:pt x="93318" y="253888"/>
                </a:lnTo>
                <a:lnTo>
                  <a:pt x="120076" y="216757"/>
                </a:lnTo>
                <a:lnTo>
                  <a:pt x="149681" y="181965"/>
                </a:lnTo>
                <a:lnTo>
                  <a:pt x="181965" y="149681"/>
                </a:lnTo>
                <a:lnTo>
                  <a:pt x="216757" y="120076"/>
                </a:lnTo>
                <a:lnTo>
                  <a:pt x="253888" y="93318"/>
                </a:lnTo>
                <a:lnTo>
                  <a:pt x="293189" y="69578"/>
                </a:lnTo>
                <a:lnTo>
                  <a:pt x="334489" y="49024"/>
                </a:lnTo>
                <a:lnTo>
                  <a:pt x="377619" y="31828"/>
                </a:lnTo>
                <a:lnTo>
                  <a:pt x="422410" y="18157"/>
                </a:lnTo>
                <a:lnTo>
                  <a:pt x="468692" y="8183"/>
                </a:lnTo>
                <a:lnTo>
                  <a:pt x="516295" y="2074"/>
                </a:lnTo>
                <a:lnTo>
                  <a:pt x="565049" y="0"/>
                </a:lnTo>
                <a:lnTo>
                  <a:pt x="614732" y="2186"/>
                </a:lnTo>
                <a:lnTo>
                  <a:pt x="663700" y="8675"/>
                </a:lnTo>
                <a:lnTo>
                  <a:pt x="711693" y="19358"/>
                </a:lnTo>
                <a:lnTo>
                  <a:pt x="758451" y="34128"/>
                </a:lnTo>
                <a:lnTo>
                  <a:pt x="803713" y="52876"/>
                </a:lnTo>
                <a:lnTo>
                  <a:pt x="847219" y="75495"/>
                </a:lnTo>
                <a:lnTo>
                  <a:pt x="888709" y="101877"/>
                </a:lnTo>
                <a:lnTo>
                  <a:pt x="927923" y="131914"/>
                </a:lnTo>
                <a:lnTo>
                  <a:pt x="964600" y="165499"/>
                </a:lnTo>
                <a:lnTo>
                  <a:pt x="998185" y="202176"/>
                </a:lnTo>
                <a:lnTo>
                  <a:pt x="1028222" y="241390"/>
                </a:lnTo>
                <a:lnTo>
                  <a:pt x="1054604" y="282880"/>
                </a:lnTo>
                <a:lnTo>
                  <a:pt x="1077223" y="326387"/>
                </a:lnTo>
                <a:lnTo>
                  <a:pt x="1095971" y="371648"/>
                </a:lnTo>
                <a:lnTo>
                  <a:pt x="1110741" y="418406"/>
                </a:lnTo>
                <a:lnTo>
                  <a:pt x="1121424" y="466399"/>
                </a:lnTo>
                <a:lnTo>
                  <a:pt x="1127913" y="515367"/>
                </a:lnTo>
                <a:lnTo>
                  <a:pt x="1130100" y="565049"/>
                </a:lnTo>
                <a:lnTo>
                  <a:pt x="1128026" y="613804"/>
                </a:lnTo>
                <a:lnTo>
                  <a:pt x="1121917" y="661407"/>
                </a:lnTo>
                <a:lnTo>
                  <a:pt x="1111942" y="707689"/>
                </a:lnTo>
                <a:lnTo>
                  <a:pt x="1098271" y="752480"/>
                </a:lnTo>
                <a:lnTo>
                  <a:pt x="1081075" y="795610"/>
                </a:lnTo>
                <a:lnTo>
                  <a:pt x="1060521" y="836910"/>
                </a:lnTo>
                <a:lnTo>
                  <a:pt x="1036781" y="876211"/>
                </a:lnTo>
                <a:lnTo>
                  <a:pt x="1010023" y="913342"/>
                </a:lnTo>
                <a:lnTo>
                  <a:pt x="980418" y="948134"/>
                </a:lnTo>
                <a:lnTo>
                  <a:pt x="948134" y="980418"/>
                </a:lnTo>
                <a:lnTo>
                  <a:pt x="913342" y="1010023"/>
                </a:lnTo>
                <a:lnTo>
                  <a:pt x="876211" y="1036781"/>
                </a:lnTo>
                <a:lnTo>
                  <a:pt x="836910" y="1060522"/>
                </a:lnTo>
                <a:lnTo>
                  <a:pt x="795610" y="1081075"/>
                </a:lnTo>
                <a:lnTo>
                  <a:pt x="752480" y="1098271"/>
                </a:lnTo>
                <a:lnTo>
                  <a:pt x="707689" y="1111942"/>
                </a:lnTo>
                <a:lnTo>
                  <a:pt x="661407" y="1121917"/>
                </a:lnTo>
                <a:lnTo>
                  <a:pt x="613804" y="1128026"/>
                </a:lnTo>
                <a:lnTo>
                  <a:pt x="565049" y="1130100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60381" y="2650091"/>
            <a:ext cx="2501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26536" y="3704306"/>
            <a:ext cx="31832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5405" algn="ctr">
              <a:lnSpc>
                <a:spcPct val="100000"/>
              </a:lnSpc>
              <a:spcBef>
                <a:spcPts val="100"/>
              </a:spcBef>
            </a:pPr>
            <a:r>
              <a:rPr sz="1800" b="1" spc="90" dirty="0">
                <a:latin typeface="Arial"/>
                <a:cs typeface="Arial"/>
              </a:rPr>
              <a:t>Количественные </a:t>
            </a:r>
            <a:r>
              <a:rPr sz="1800" b="1" spc="80" dirty="0">
                <a:latin typeface="Arial"/>
                <a:cs typeface="Arial"/>
              </a:rPr>
              <a:t>исследования </a:t>
            </a:r>
            <a:r>
              <a:rPr sz="1800" spc="105" dirty="0">
                <a:latin typeface="Arial"/>
                <a:cs typeface="Arial"/>
              </a:rPr>
              <a:t>(анкетирование,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опросы)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25203" y="2341580"/>
            <a:ext cx="1130300" cy="1130300"/>
          </a:xfrm>
          <a:custGeom>
            <a:avLst/>
            <a:gdLst/>
            <a:ahLst/>
            <a:cxnLst/>
            <a:rect l="l" t="t" r="r" b="b"/>
            <a:pathLst>
              <a:path w="1130300" h="1130300">
                <a:moveTo>
                  <a:pt x="565049" y="1130100"/>
                </a:moveTo>
                <a:lnTo>
                  <a:pt x="516295" y="1128026"/>
                </a:lnTo>
                <a:lnTo>
                  <a:pt x="468692" y="1121917"/>
                </a:lnTo>
                <a:lnTo>
                  <a:pt x="422410" y="1111942"/>
                </a:lnTo>
                <a:lnTo>
                  <a:pt x="377619" y="1098271"/>
                </a:lnTo>
                <a:lnTo>
                  <a:pt x="334489" y="1081075"/>
                </a:lnTo>
                <a:lnTo>
                  <a:pt x="293188" y="1060522"/>
                </a:lnTo>
                <a:lnTo>
                  <a:pt x="253888" y="1036781"/>
                </a:lnTo>
                <a:lnTo>
                  <a:pt x="216757" y="1010023"/>
                </a:lnTo>
                <a:lnTo>
                  <a:pt x="181965" y="980418"/>
                </a:lnTo>
                <a:lnTo>
                  <a:pt x="149681" y="948134"/>
                </a:lnTo>
                <a:lnTo>
                  <a:pt x="120076" y="913342"/>
                </a:lnTo>
                <a:lnTo>
                  <a:pt x="93318" y="876211"/>
                </a:lnTo>
                <a:lnTo>
                  <a:pt x="69578" y="836910"/>
                </a:lnTo>
                <a:lnTo>
                  <a:pt x="49024" y="795610"/>
                </a:lnTo>
                <a:lnTo>
                  <a:pt x="31828" y="752480"/>
                </a:lnTo>
                <a:lnTo>
                  <a:pt x="18157" y="707689"/>
                </a:lnTo>
                <a:lnTo>
                  <a:pt x="8183" y="661407"/>
                </a:lnTo>
                <a:lnTo>
                  <a:pt x="2074" y="613804"/>
                </a:lnTo>
                <a:lnTo>
                  <a:pt x="0" y="565049"/>
                </a:lnTo>
                <a:lnTo>
                  <a:pt x="2074" y="516295"/>
                </a:lnTo>
                <a:lnTo>
                  <a:pt x="8183" y="468692"/>
                </a:lnTo>
                <a:lnTo>
                  <a:pt x="18157" y="422410"/>
                </a:lnTo>
                <a:lnTo>
                  <a:pt x="31828" y="377619"/>
                </a:lnTo>
                <a:lnTo>
                  <a:pt x="49024" y="334489"/>
                </a:lnTo>
                <a:lnTo>
                  <a:pt x="69578" y="293189"/>
                </a:lnTo>
                <a:lnTo>
                  <a:pt x="93318" y="253888"/>
                </a:lnTo>
                <a:lnTo>
                  <a:pt x="120076" y="216757"/>
                </a:lnTo>
                <a:lnTo>
                  <a:pt x="149681" y="181965"/>
                </a:lnTo>
                <a:lnTo>
                  <a:pt x="181965" y="149681"/>
                </a:lnTo>
                <a:lnTo>
                  <a:pt x="216757" y="120076"/>
                </a:lnTo>
                <a:lnTo>
                  <a:pt x="253888" y="93318"/>
                </a:lnTo>
                <a:lnTo>
                  <a:pt x="293188" y="69578"/>
                </a:lnTo>
                <a:lnTo>
                  <a:pt x="334489" y="49024"/>
                </a:lnTo>
                <a:lnTo>
                  <a:pt x="377619" y="31828"/>
                </a:lnTo>
                <a:lnTo>
                  <a:pt x="422410" y="18157"/>
                </a:lnTo>
                <a:lnTo>
                  <a:pt x="468692" y="8183"/>
                </a:lnTo>
                <a:lnTo>
                  <a:pt x="516295" y="2074"/>
                </a:lnTo>
                <a:lnTo>
                  <a:pt x="565049" y="0"/>
                </a:lnTo>
                <a:lnTo>
                  <a:pt x="614732" y="2186"/>
                </a:lnTo>
                <a:lnTo>
                  <a:pt x="663700" y="8675"/>
                </a:lnTo>
                <a:lnTo>
                  <a:pt x="711693" y="19358"/>
                </a:lnTo>
                <a:lnTo>
                  <a:pt x="758451" y="34128"/>
                </a:lnTo>
                <a:lnTo>
                  <a:pt x="803712" y="52876"/>
                </a:lnTo>
                <a:lnTo>
                  <a:pt x="847219" y="75495"/>
                </a:lnTo>
                <a:lnTo>
                  <a:pt x="888709" y="101877"/>
                </a:lnTo>
                <a:lnTo>
                  <a:pt x="927923" y="131914"/>
                </a:lnTo>
                <a:lnTo>
                  <a:pt x="964600" y="165499"/>
                </a:lnTo>
                <a:lnTo>
                  <a:pt x="998185" y="202176"/>
                </a:lnTo>
                <a:lnTo>
                  <a:pt x="1028222" y="241390"/>
                </a:lnTo>
                <a:lnTo>
                  <a:pt x="1054604" y="282880"/>
                </a:lnTo>
                <a:lnTo>
                  <a:pt x="1077223" y="326387"/>
                </a:lnTo>
                <a:lnTo>
                  <a:pt x="1095971" y="371648"/>
                </a:lnTo>
                <a:lnTo>
                  <a:pt x="1110740" y="418406"/>
                </a:lnTo>
                <a:lnTo>
                  <a:pt x="1121424" y="466399"/>
                </a:lnTo>
                <a:lnTo>
                  <a:pt x="1127913" y="515367"/>
                </a:lnTo>
                <a:lnTo>
                  <a:pt x="1130099" y="565049"/>
                </a:lnTo>
                <a:lnTo>
                  <a:pt x="1128025" y="613804"/>
                </a:lnTo>
                <a:lnTo>
                  <a:pt x="1121916" y="661407"/>
                </a:lnTo>
                <a:lnTo>
                  <a:pt x="1111942" y="707689"/>
                </a:lnTo>
                <a:lnTo>
                  <a:pt x="1098271" y="752480"/>
                </a:lnTo>
                <a:lnTo>
                  <a:pt x="1081075" y="795610"/>
                </a:lnTo>
                <a:lnTo>
                  <a:pt x="1060521" y="836910"/>
                </a:lnTo>
                <a:lnTo>
                  <a:pt x="1036781" y="876211"/>
                </a:lnTo>
                <a:lnTo>
                  <a:pt x="1010023" y="913342"/>
                </a:lnTo>
                <a:lnTo>
                  <a:pt x="980418" y="948134"/>
                </a:lnTo>
                <a:lnTo>
                  <a:pt x="948134" y="980418"/>
                </a:lnTo>
                <a:lnTo>
                  <a:pt x="913342" y="1010023"/>
                </a:lnTo>
                <a:lnTo>
                  <a:pt x="876211" y="1036781"/>
                </a:lnTo>
                <a:lnTo>
                  <a:pt x="836910" y="1060522"/>
                </a:lnTo>
                <a:lnTo>
                  <a:pt x="795610" y="1081075"/>
                </a:lnTo>
                <a:lnTo>
                  <a:pt x="752480" y="1098271"/>
                </a:lnTo>
                <a:lnTo>
                  <a:pt x="707689" y="1111942"/>
                </a:lnTo>
                <a:lnTo>
                  <a:pt x="661407" y="1121917"/>
                </a:lnTo>
                <a:lnTo>
                  <a:pt x="613804" y="1128026"/>
                </a:lnTo>
                <a:lnTo>
                  <a:pt x="565049" y="1130100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664777" y="2650091"/>
            <a:ext cx="2514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0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90999" y="3704309"/>
            <a:ext cx="2599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1800">
              <a:lnSpc>
                <a:spcPct val="100000"/>
              </a:lnSpc>
              <a:spcBef>
                <a:spcPts val="100"/>
              </a:spcBef>
            </a:pPr>
            <a:r>
              <a:rPr sz="1800" b="1" spc="105" dirty="0">
                <a:latin typeface="Arial"/>
                <a:cs typeface="Arial"/>
              </a:rPr>
              <a:t>Анализируем полученные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100" dirty="0">
                <a:latin typeface="Arial"/>
                <a:cs typeface="Arial"/>
              </a:rPr>
              <a:t>данные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7F7EF943-0790-84F4-F22F-64D54D319D6F}"/>
              </a:ext>
            </a:extLst>
          </p:cNvPr>
          <p:cNvSpPr/>
          <p:nvPr/>
        </p:nvSpPr>
        <p:spPr>
          <a:xfrm>
            <a:off x="10327149" y="2341576"/>
            <a:ext cx="1130300" cy="1130300"/>
          </a:xfrm>
          <a:custGeom>
            <a:avLst/>
            <a:gdLst/>
            <a:ahLst/>
            <a:cxnLst/>
            <a:rect l="l" t="t" r="r" b="b"/>
            <a:pathLst>
              <a:path w="1130300" h="1130300">
                <a:moveTo>
                  <a:pt x="565049" y="1130100"/>
                </a:moveTo>
                <a:lnTo>
                  <a:pt x="516295" y="1128026"/>
                </a:lnTo>
                <a:lnTo>
                  <a:pt x="468692" y="1121917"/>
                </a:lnTo>
                <a:lnTo>
                  <a:pt x="422410" y="1111942"/>
                </a:lnTo>
                <a:lnTo>
                  <a:pt x="377619" y="1098271"/>
                </a:lnTo>
                <a:lnTo>
                  <a:pt x="334489" y="1081075"/>
                </a:lnTo>
                <a:lnTo>
                  <a:pt x="293188" y="1060522"/>
                </a:lnTo>
                <a:lnTo>
                  <a:pt x="253888" y="1036781"/>
                </a:lnTo>
                <a:lnTo>
                  <a:pt x="216757" y="1010023"/>
                </a:lnTo>
                <a:lnTo>
                  <a:pt x="181965" y="980418"/>
                </a:lnTo>
                <a:lnTo>
                  <a:pt x="149681" y="948134"/>
                </a:lnTo>
                <a:lnTo>
                  <a:pt x="120076" y="913342"/>
                </a:lnTo>
                <a:lnTo>
                  <a:pt x="93318" y="876211"/>
                </a:lnTo>
                <a:lnTo>
                  <a:pt x="69578" y="836910"/>
                </a:lnTo>
                <a:lnTo>
                  <a:pt x="49024" y="795610"/>
                </a:lnTo>
                <a:lnTo>
                  <a:pt x="31828" y="752480"/>
                </a:lnTo>
                <a:lnTo>
                  <a:pt x="18157" y="707689"/>
                </a:lnTo>
                <a:lnTo>
                  <a:pt x="8183" y="661407"/>
                </a:lnTo>
                <a:lnTo>
                  <a:pt x="2074" y="613804"/>
                </a:lnTo>
                <a:lnTo>
                  <a:pt x="0" y="565049"/>
                </a:lnTo>
                <a:lnTo>
                  <a:pt x="2074" y="516295"/>
                </a:lnTo>
                <a:lnTo>
                  <a:pt x="8183" y="468692"/>
                </a:lnTo>
                <a:lnTo>
                  <a:pt x="18157" y="422410"/>
                </a:lnTo>
                <a:lnTo>
                  <a:pt x="31828" y="377619"/>
                </a:lnTo>
                <a:lnTo>
                  <a:pt x="49024" y="334489"/>
                </a:lnTo>
                <a:lnTo>
                  <a:pt x="69578" y="293189"/>
                </a:lnTo>
                <a:lnTo>
                  <a:pt x="93318" y="253888"/>
                </a:lnTo>
                <a:lnTo>
                  <a:pt x="120076" y="216757"/>
                </a:lnTo>
                <a:lnTo>
                  <a:pt x="149681" y="181965"/>
                </a:lnTo>
                <a:lnTo>
                  <a:pt x="181965" y="149681"/>
                </a:lnTo>
                <a:lnTo>
                  <a:pt x="216757" y="120076"/>
                </a:lnTo>
                <a:lnTo>
                  <a:pt x="253888" y="93318"/>
                </a:lnTo>
                <a:lnTo>
                  <a:pt x="293188" y="69578"/>
                </a:lnTo>
                <a:lnTo>
                  <a:pt x="334489" y="49024"/>
                </a:lnTo>
                <a:lnTo>
                  <a:pt x="377619" y="31828"/>
                </a:lnTo>
                <a:lnTo>
                  <a:pt x="422410" y="18157"/>
                </a:lnTo>
                <a:lnTo>
                  <a:pt x="468692" y="8183"/>
                </a:lnTo>
                <a:lnTo>
                  <a:pt x="516295" y="2074"/>
                </a:lnTo>
                <a:lnTo>
                  <a:pt x="565049" y="0"/>
                </a:lnTo>
                <a:lnTo>
                  <a:pt x="614732" y="2186"/>
                </a:lnTo>
                <a:lnTo>
                  <a:pt x="663700" y="8675"/>
                </a:lnTo>
                <a:lnTo>
                  <a:pt x="711693" y="19358"/>
                </a:lnTo>
                <a:lnTo>
                  <a:pt x="758451" y="34128"/>
                </a:lnTo>
                <a:lnTo>
                  <a:pt x="803712" y="52876"/>
                </a:lnTo>
                <a:lnTo>
                  <a:pt x="847219" y="75495"/>
                </a:lnTo>
                <a:lnTo>
                  <a:pt x="888709" y="101877"/>
                </a:lnTo>
                <a:lnTo>
                  <a:pt x="927923" y="131914"/>
                </a:lnTo>
                <a:lnTo>
                  <a:pt x="964600" y="165499"/>
                </a:lnTo>
                <a:lnTo>
                  <a:pt x="998185" y="202176"/>
                </a:lnTo>
                <a:lnTo>
                  <a:pt x="1028222" y="241390"/>
                </a:lnTo>
                <a:lnTo>
                  <a:pt x="1054604" y="282880"/>
                </a:lnTo>
                <a:lnTo>
                  <a:pt x="1077223" y="326387"/>
                </a:lnTo>
                <a:lnTo>
                  <a:pt x="1095971" y="371648"/>
                </a:lnTo>
                <a:lnTo>
                  <a:pt x="1110740" y="418406"/>
                </a:lnTo>
                <a:lnTo>
                  <a:pt x="1121424" y="466399"/>
                </a:lnTo>
                <a:lnTo>
                  <a:pt x="1127913" y="515367"/>
                </a:lnTo>
                <a:lnTo>
                  <a:pt x="1130099" y="565049"/>
                </a:lnTo>
                <a:lnTo>
                  <a:pt x="1128025" y="613804"/>
                </a:lnTo>
                <a:lnTo>
                  <a:pt x="1121916" y="661407"/>
                </a:lnTo>
                <a:lnTo>
                  <a:pt x="1111942" y="707689"/>
                </a:lnTo>
                <a:lnTo>
                  <a:pt x="1098271" y="752480"/>
                </a:lnTo>
                <a:lnTo>
                  <a:pt x="1081075" y="795610"/>
                </a:lnTo>
                <a:lnTo>
                  <a:pt x="1060521" y="836910"/>
                </a:lnTo>
                <a:lnTo>
                  <a:pt x="1036781" y="876211"/>
                </a:lnTo>
                <a:lnTo>
                  <a:pt x="1010023" y="913342"/>
                </a:lnTo>
                <a:lnTo>
                  <a:pt x="980418" y="948134"/>
                </a:lnTo>
                <a:lnTo>
                  <a:pt x="948134" y="980418"/>
                </a:lnTo>
                <a:lnTo>
                  <a:pt x="913342" y="1010023"/>
                </a:lnTo>
                <a:lnTo>
                  <a:pt x="876211" y="1036781"/>
                </a:lnTo>
                <a:lnTo>
                  <a:pt x="836910" y="1060522"/>
                </a:lnTo>
                <a:lnTo>
                  <a:pt x="795610" y="1081075"/>
                </a:lnTo>
                <a:lnTo>
                  <a:pt x="752480" y="1098271"/>
                </a:lnTo>
                <a:lnTo>
                  <a:pt x="707689" y="1111942"/>
                </a:lnTo>
                <a:lnTo>
                  <a:pt x="661407" y="1121917"/>
                </a:lnTo>
                <a:lnTo>
                  <a:pt x="613804" y="1128026"/>
                </a:lnTo>
                <a:lnTo>
                  <a:pt x="565049" y="1130100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ECDDAAFF-5A92-7A9D-F200-DE7DA32AEBD1}"/>
              </a:ext>
            </a:extLst>
          </p:cNvPr>
          <p:cNvSpPr txBox="1"/>
          <p:nvPr/>
        </p:nvSpPr>
        <p:spPr>
          <a:xfrm>
            <a:off x="10766723" y="2650087"/>
            <a:ext cx="2514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000" b="1" spc="10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A316E25-A1CF-2FA5-0C65-D64545563724}"/>
              </a:ext>
            </a:extLst>
          </p:cNvPr>
          <p:cNvSpPr txBox="1"/>
          <p:nvPr/>
        </p:nvSpPr>
        <p:spPr>
          <a:xfrm>
            <a:off x="9811265" y="3704305"/>
            <a:ext cx="213771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</a:pPr>
            <a:r>
              <a:rPr lang="ru-RU" sz="1800" b="1" spc="105" dirty="0">
                <a:latin typeface="Arial"/>
                <a:cs typeface="Arial"/>
              </a:rPr>
              <a:t>Составляем</a:t>
            </a:r>
            <a:br>
              <a:rPr lang="en-US" sz="1800" b="1" spc="105" dirty="0">
                <a:latin typeface="Arial"/>
                <a:cs typeface="Arial"/>
              </a:rPr>
            </a:br>
            <a:r>
              <a:rPr lang="en-US" b="1" spc="105" dirty="0">
                <a:latin typeface="Arial"/>
                <a:cs typeface="Arial"/>
              </a:rPr>
              <a:t>C</a:t>
            </a:r>
            <a:r>
              <a:rPr lang="en-US" sz="1800" b="1" spc="105" dirty="0">
                <a:latin typeface="Arial"/>
                <a:cs typeface="Arial"/>
              </a:rPr>
              <a:t>JM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42572" y="2152739"/>
            <a:ext cx="7094801" cy="236475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5250"/>
              </a:lnSpc>
              <a:spcBef>
                <a:spcPts val="300"/>
              </a:spcBef>
            </a:pPr>
            <a:r>
              <a:rPr lang="ru-RU" sz="4400" b="1" spc="325" dirty="0">
                <a:latin typeface="Arial"/>
                <a:cs typeface="Arial"/>
              </a:rPr>
              <a:t>Методы</a:t>
            </a:r>
            <a:r>
              <a:rPr lang="ru-RU" sz="4400" b="1" spc="55" dirty="0">
                <a:latin typeface="Arial"/>
                <a:cs typeface="Arial"/>
              </a:rPr>
              <a:t> </a:t>
            </a:r>
            <a:r>
              <a:rPr lang="ru-RU" sz="4400" b="1" spc="305" dirty="0">
                <a:latin typeface="Arial"/>
                <a:cs typeface="Arial"/>
              </a:rPr>
              <a:t>качественных </a:t>
            </a:r>
            <a:r>
              <a:rPr lang="ru-RU" sz="4400" b="1" spc="260" dirty="0">
                <a:latin typeface="Arial"/>
                <a:cs typeface="Arial"/>
              </a:rPr>
              <a:t>исследований</a:t>
            </a:r>
            <a:endParaRPr lang="ru-RU" sz="4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70"/>
              </a:spcBef>
            </a:pPr>
            <a:r>
              <a:rPr sz="3200" spc="235" dirty="0">
                <a:latin typeface="Arial"/>
                <a:cs typeface="Arial"/>
              </a:rPr>
              <a:t>Customer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spc="270" dirty="0">
                <a:latin typeface="Arial"/>
                <a:cs typeface="Arial"/>
              </a:rPr>
              <a:t>development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68195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8225" y="2035965"/>
            <a:ext cx="5352415" cy="148463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00"/>
              </a:spcBef>
            </a:pPr>
            <a:r>
              <a:rPr sz="3200" spc="229" dirty="0">
                <a:solidFill>
                  <a:srgbClr val="0034EC"/>
                </a:solidFill>
              </a:rPr>
              <a:t>«Внутри</a:t>
            </a:r>
            <a:r>
              <a:rPr sz="3200" spc="50" dirty="0">
                <a:solidFill>
                  <a:srgbClr val="0034EC"/>
                </a:solidFill>
              </a:rPr>
              <a:t> </a:t>
            </a:r>
            <a:r>
              <a:rPr sz="3200" spc="240" dirty="0">
                <a:solidFill>
                  <a:srgbClr val="0034EC"/>
                </a:solidFill>
              </a:rPr>
              <a:t>здания</a:t>
            </a:r>
            <a:r>
              <a:rPr sz="3200" spc="50" dirty="0">
                <a:solidFill>
                  <a:srgbClr val="0034EC"/>
                </a:solidFill>
              </a:rPr>
              <a:t> </a:t>
            </a:r>
            <a:r>
              <a:rPr sz="3200" spc="254" dirty="0">
                <a:solidFill>
                  <a:srgbClr val="0034EC"/>
                </a:solidFill>
              </a:rPr>
              <a:t>ничего </a:t>
            </a:r>
            <a:r>
              <a:rPr sz="3200" spc="295" dirty="0">
                <a:solidFill>
                  <a:srgbClr val="0034EC"/>
                </a:solidFill>
              </a:rPr>
              <a:t>не</a:t>
            </a:r>
            <a:r>
              <a:rPr sz="3200" spc="55" dirty="0">
                <a:solidFill>
                  <a:srgbClr val="0034EC"/>
                </a:solidFill>
              </a:rPr>
              <a:t> </a:t>
            </a:r>
            <a:r>
              <a:rPr sz="3200" spc="180" dirty="0">
                <a:solidFill>
                  <a:srgbClr val="0034EC"/>
                </a:solidFill>
              </a:rPr>
              <a:t>происходит,</a:t>
            </a:r>
            <a:r>
              <a:rPr sz="3200" spc="60" dirty="0">
                <a:solidFill>
                  <a:srgbClr val="0034EC"/>
                </a:solidFill>
              </a:rPr>
              <a:t> </a:t>
            </a:r>
            <a:r>
              <a:rPr sz="3200" spc="295" dirty="0">
                <a:solidFill>
                  <a:srgbClr val="0034EC"/>
                </a:solidFill>
              </a:rPr>
              <a:t>так</a:t>
            </a:r>
            <a:r>
              <a:rPr sz="3200" spc="55" dirty="0">
                <a:solidFill>
                  <a:srgbClr val="0034EC"/>
                </a:solidFill>
              </a:rPr>
              <a:t> </a:t>
            </a:r>
            <a:r>
              <a:rPr sz="3200" spc="140" dirty="0">
                <a:solidFill>
                  <a:srgbClr val="0034EC"/>
                </a:solidFill>
              </a:rPr>
              <a:t>что </a:t>
            </a:r>
            <a:r>
              <a:rPr sz="3200" spc="210" dirty="0">
                <a:solidFill>
                  <a:srgbClr val="0034EC"/>
                </a:solidFill>
              </a:rPr>
              <a:t>выйди</a:t>
            </a:r>
            <a:r>
              <a:rPr sz="3200" spc="45" dirty="0">
                <a:solidFill>
                  <a:srgbClr val="0034EC"/>
                </a:solidFill>
              </a:rPr>
              <a:t> </a:t>
            </a:r>
            <a:r>
              <a:rPr sz="3200" spc="240" dirty="0">
                <a:solidFill>
                  <a:srgbClr val="0034EC"/>
                </a:solidFill>
              </a:rPr>
              <a:t>на</a:t>
            </a:r>
            <a:r>
              <a:rPr sz="3200" spc="50" dirty="0">
                <a:solidFill>
                  <a:srgbClr val="0034EC"/>
                </a:solidFill>
              </a:rPr>
              <a:t> </a:t>
            </a:r>
            <a:r>
              <a:rPr sz="3200" spc="200" dirty="0">
                <a:solidFill>
                  <a:srgbClr val="0034EC"/>
                </a:solidFill>
              </a:rPr>
              <a:t>улицу»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6078675" y="3785858"/>
            <a:ext cx="49072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80" dirty="0">
                <a:latin typeface="Arial"/>
                <a:cs typeface="Arial"/>
              </a:rPr>
              <a:t>Стив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spc="75" dirty="0">
                <a:latin typeface="Arial"/>
                <a:cs typeface="Arial"/>
              </a:rPr>
              <a:t>Бланк,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700" spc="90" dirty="0">
                <a:latin typeface="Arial"/>
                <a:cs typeface="Arial"/>
              </a:rPr>
              <a:t>основатель</a:t>
            </a:r>
            <a:r>
              <a:rPr sz="1700" dirty="0">
                <a:latin typeface="Arial"/>
                <a:cs typeface="Arial"/>
              </a:rPr>
              <a:t> </a:t>
            </a:r>
            <a:r>
              <a:rPr sz="1700" spc="105" dirty="0">
                <a:latin typeface="Arial"/>
                <a:cs typeface="Arial"/>
              </a:rPr>
              <a:t>подхода</a:t>
            </a:r>
            <a:r>
              <a:rPr sz="1700" dirty="0">
                <a:latin typeface="Arial"/>
                <a:cs typeface="Arial"/>
              </a:rPr>
              <a:t> </a:t>
            </a:r>
            <a:r>
              <a:rPr sz="1700" spc="140" dirty="0">
                <a:latin typeface="Arial"/>
                <a:cs typeface="Arial"/>
              </a:rPr>
              <a:t>customer</a:t>
            </a:r>
            <a:r>
              <a:rPr sz="1700" dirty="0">
                <a:latin typeface="Arial"/>
                <a:cs typeface="Arial"/>
              </a:rPr>
              <a:t> </a:t>
            </a:r>
            <a:r>
              <a:rPr sz="1700" spc="135" dirty="0">
                <a:latin typeface="Arial"/>
                <a:cs typeface="Arial"/>
              </a:rPr>
              <a:t>development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8714" y="660259"/>
            <a:ext cx="870043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sz="4000" b="0" spc="225" dirty="0">
                <a:latin typeface="+mj-lt"/>
              </a:rPr>
              <a:t>Виды</a:t>
            </a:r>
            <a:r>
              <a:rPr lang="ru-RU" sz="4000" b="0" spc="70" dirty="0">
                <a:latin typeface="+mj-lt"/>
              </a:rPr>
              <a:t> </a:t>
            </a:r>
            <a:r>
              <a:rPr lang="ru-RU" sz="4000" b="0" spc="275" dirty="0">
                <a:latin typeface="+mj-lt"/>
              </a:rPr>
              <a:t>качественных исследований</a:t>
            </a:r>
            <a:endParaRPr lang="ru-RU" sz="4000" b="0" dirty="0"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38594" y="1889161"/>
            <a:ext cx="32804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0" dirty="0">
                <a:solidFill>
                  <a:srgbClr val="0034EC"/>
                </a:solidFill>
                <a:latin typeface="Arial"/>
                <a:cs typeface="Arial"/>
              </a:rPr>
              <a:t>Проблемные</a:t>
            </a:r>
            <a:r>
              <a:rPr sz="2000" b="1" spc="1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000" b="1" spc="85" dirty="0">
                <a:solidFill>
                  <a:srgbClr val="0034EC"/>
                </a:solidFill>
                <a:latin typeface="Arial"/>
                <a:cs typeface="Arial"/>
              </a:rPr>
              <a:t>интервью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4875" y="1878231"/>
            <a:ext cx="337692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65" dirty="0">
                <a:solidFill>
                  <a:srgbClr val="0034EC"/>
                </a:solidFill>
                <a:latin typeface="Arial"/>
                <a:cs typeface="Arial"/>
              </a:rPr>
              <a:t>Решенческие</a:t>
            </a:r>
            <a:r>
              <a:rPr sz="2000" b="1" spc="5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000" b="1" spc="85" dirty="0">
                <a:solidFill>
                  <a:srgbClr val="0034EC"/>
                </a:solidFill>
                <a:latin typeface="Arial"/>
                <a:cs typeface="Arial"/>
              </a:rPr>
              <a:t>интервью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7974" y="3024338"/>
            <a:ext cx="3513009" cy="19774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735">
              <a:lnSpc>
                <a:spcPct val="100000"/>
              </a:lnSpc>
              <a:spcBef>
                <a:spcPts val="100"/>
              </a:spcBef>
            </a:pPr>
            <a:r>
              <a:rPr lang="ru-RU" b="1" dirty="0">
                <a:latin typeface="Arial"/>
                <a:cs typeface="Arial"/>
              </a:rPr>
              <a:t>Задача</a:t>
            </a:r>
            <a:r>
              <a:rPr lang="ru-RU" dirty="0">
                <a:latin typeface="Arial"/>
                <a:cs typeface="Arial"/>
              </a:rPr>
              <a:t>: выяснить у клиентов, что у них болит.</a:t>
            </a:r>
          </a:p>
          <a:p>
            <a:pPr marL="12700" marR="38735">
              <a:lnSpc>
                <a:spcPct val="100000"/>
              </a:lnSpc>
              <a:spcBef>
                <a:spcPts val="100"/>
              </a:spcBef>
            </a:pPr>
            <a:endParaRPr lang="ru-RU" dirty="0">
              <a:latin typeface="Arial"/>
              <a:cs typeface="Arial"/>
            </a:endParaRPr>
          </a:p>
          <a:p>
            <a:pPr marL="12700" marR="38735">
              <a:lnSpc>
                <a:spcPct val="100000"/>
              </a:lnSpc>
              <a:spcBef>
                <a:spcPts val="100"/>
              </a:spcBef>
            </a:pPr>
            <a:r>
              <a:rPr lang="ru-RU" dirty="0">
                <a:latin typeface="Arial"/>
                <a:cs typeface="Arial"/>
              </a:rPr>
              <a:t>Выявить сегменты целевой аудитории, у которых есть повторяющиеся паттерны, в которых возникает проблема.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64875" y="3024338"/>
            <a:ext cx="3631565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b="1" dirty="0">
                <a:latin typeface="Arial"/>
                <a:cs typeface="Arial"/>
              </a:rPr>
              <a:t>Задача: </a:t>
            </a:r>
            <a:r>
              <a:rPr lang="ru-RU" dirty="0">
                <a:latin typeface="Arial"/>
                <a:cs typeface="Arial"/>
              </a:rPr>
              <a:t>протестировать решение (или прототип продукта) на реальных потребителях и дополнить видение проблем, связанных с продуктом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914004" y="2388721"/>
            <a:ext cx="264795" cy="431165"/>
            <a:chOff x="3169274" y="2848749"/>
            <a:chExt cx="264795" cy="431165"/>
          </a:xfrm>
        </p:grpSpPr>
        <p:sp>
          <p:nvSpPr>
            <p:cNvPr id="8" name="object 8"/>
            <p:cNvSpPr/>
            <p:nvPr/>
          </p:nvSpPr>
          <p:spPr>
            <a:xfrm>
              <a:off x="3178799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122699" y="411899"/>
                  </a:moveTo>
                  <a:lnTo>
                    <a:pt x="0" y="289199"/>
                  </a:ln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78799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0" y="289199"/>
                  </a:move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lnTo>
                    <a:pt x="0" y="28919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388544" y="2388715"/>
            <a:ext cx="264795" cy="431165"/>
            <a:chOff x="8763175" y="2848749"/>
            <a:chExt cx="264795" cy="431165"/>
          </a:xfrm>
        </p:grpSpPr>
        <p:sp>
          <p:nvSpPr>
            <p:cNvPr id="11" name="object 11"/>
            <p:cNvSpPr/>
            <p:nvPr/>
          </p:nvSpPr>
          <p:spPr>
            <a:xfrm>
              <a:off x="8772700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122699" y="411899"/>
                  </a:moveTo>
                  <a:lnTo>
                    <a:pt x="0" y="289199"/>
                  </a:ln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72700" y="2858274"/>
              <a:ext cx="245745" cy="412115"/>
            </a:xfrm>
            <a:custGeom>
              <a:avLst/>
              <a:gdLst/>
              <a:ahLst/>
              <a:cxnLst/>
              <a:rect l="l" t="t" r="r" b="b"/>
              <a:pathLst>
                <a:path w="245745" h="412114">
                  <a:moveTo>
                    <a:pt x="0" y="289199"/>
                  </a:moveTo>
                  <a:lnTo>
                    <a:pt x="61349" y="289199"/>
                  </a:lnTo>
                  <a:lnTo>
                    <a:pt x="61349" y="0"/>
                  </a:lnTo>
                  <a:lnTo>
                    <a:pt x="184049" y="0"/>
                  </a:lnTo>
                  <a:lnTo>
                    <a:pt x="184049" y="289199"/>
                  </a:lnTo>
                  <a:lnTo>
                    <a:pt x="245399" y="289199"/>
                  </a:lnTo>
                  <a:lnTo>
                    <a:pt x="122699" y="411899"/>
                  </a:lnTo>
                  <a:lnTo>
                    <a:pt x="0" y="28919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528850"/>
              </p:ext>
            </p:extLst>
          </p:nvPr>
        </p:nvGraphicFramePr>
        <p:xfrm>
          <a:off x="727085" y="2432682"/>
          <a:ext cx="9852660" cy="3798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600" b="1" spc="80" dirty="0">
                          <a:latin typeface="Arial"/>
                          <a:cs typeface="Arial"/>
                        </a:rPr>
                        <a:t>Количество</a:t>
                      </a:r>
                      <a:r>
                        <a:rPr sz="16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85" dirty="0">
                          <a:latin typeface="Arial"/>
                          <a:cs typeface="Arial"/>
                        </a:rPr>
                        <a:t>человек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600" b="1" spc="100" dirty="0">
                          <a:latin typeface="Arial"/>
                          <a:cs typeface="Arial"/>
                        </a:rPr>
                        <a:t>8-</a:t>
                      </a:r>
                      <a:r>
                        <a:rPr sz="1600" b="1" spc="-25" dirty="0">
                          <a:latin typeface="Arial"/>
                          <a:cs typeface="Arial"/>
                        </a:rPr>
                        <a:t>12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Состав группы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1192530">
                        <a:lnSpc>
                          <a:spcPct val="101600"/>
                        </a:lnSpc>
                        <a:spcBef>
                          <a:spcPts val="450"/>
                        </a:spcBef>
                      </a:pPr>
                      <a:r>
                        <a:rPr dirty="0"/>
                        <a:t>Однородный, предварительный отбор респондентов</a:t>
                      </a:r>
                    </a:p>
                  </a:txBody>
                  <a:tcPr marL="0" marR="0" marT="57150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Обстановка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Неофициальная, непринуждённая атмосфера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Время</a:t>
                      </a: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1-3 часа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Запись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Аудио и видеозапись</a:t>
                      </a:r>
                    </a:p>
                  </a:txBody>
                  <a:tcPr marL="0" marR="0" marT="184785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lnB w="12700">
                      <a:solidFill>
                        <a:srgbClr val="0034EC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/>
                        <a:t>Ведущий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84785" marB="0">
                    <a:lnR w="12700">
                      <a:solidFill>
                        <a:srgbClr val="0034EC"/>
                      </a:solidFill>
                      <a:prstDash val="dot"/>
                    </a:lnR>
                    <a:lnT w="12700">
                      <a:solidFill>
                        <a:srgbClr val="0034EC"/>
                      </a:solidFill>
                      <a:prstDash val="dot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2011680">
                        <a:lnSpc>
                          <a:spcPct val="101600"/>
                        </a:lnSpc>
                        <a:spcBef>
                          <a:spcPts val="450"/>
                        </a:spcBef>
                      </a:pPr>
                      <a:r>
                        <a:rPr dirty="0"/>
                        <a:t>Требуется наблюдательность и коммуникабельность</a:t>
                      </a:r>
                    </a:p>
                  </a:txBody>
                  <a:tcPr marL="0" marR="0" marT="57150" marB="0">
                    <a:lnL w="12700">
                      <a:solidFill>
                        <a:srgbClr val="0034EC"/>
                      </a:solidFill>
                      <a:prstDash val="dot"/>
                    </a:lnL>
                    <a:lnT w="12700">
                      <a:solidFill>
                        <a:srgbClr val="0034EC"/>
                      </a:solidFill>
                      <a:prstDash val="dot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2">
            <a:extLst>
              <a:ext uri="{FF2B5EF4-FFF2-40B4-BE49-F238E27FC236}">
                <a16:creationId xmlns:a16="http://schemas.microsoft.com/office/drawing/2014/main" id="{A580A9B0-91B9-CE77-2123-F26D2BF2B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619" y="251194"/>
            <a:ext cx="40779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95" dirty="0">
                <a:solidFill>
                  <a:srgbClr val="0034EC"/>
                </a:solidFill>
              </a:rPr>
              <a:t>Фокус-группы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C42A7D0-1538-2F64-AE3F-9C24D61229AD}"/>
              </a:ext>
            </a:extLst>
          </p:cNvPr>
          <p:cNvSpPr txBox="1"/>
          <p:nvPr/>
        </p:nvSpPr>
        <p:spPr>
          <a:xfrm>
            <a:off x="685594" y="1003391"/>
            <a:ext cx="7757159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/>
              <a:t>Метод исследования, при котором специально подготовленный человек по заранее подготовленном сценарию ведёт беседу одновременоо с 8-12 приглашёнными для этого людьми из интересующей исследователя категории населения</a:t>
            </a:r>
          </a:p>
        </p:txBody>
      </p:sp>
    </p:spTree>
    <p:extLst>
      <p:ext uri="{BB962C8B-B14F-4D97-AF65-F5344CB8AC3E}">
        <p14:creationId xmlns:p14="http://schemas.microsoft.com/office/powerpoint/2010/main" val="2618191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8444" y="355956"/>
            <a:ext cx="10515600" cy="1423413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spc="265" dirty="0"/>
              <a:t>Фокус-группы:</a:t>
            </a:r>
            <a:br>
              <a:rPr lang="ru-RU" spc="265" dirty="0"/>
            </a:br>
            <a:r>
              <a:rPr lang="ru-RU" spc="265" dirty="0"/>
              <a:t>Зачем</a:t>
            </a:r>
            <a:r>
              <a:rPr lang="ru-RU" spc="70" dirty="0"/>
              <a:t> </a:t>
            </a:r>
            <a:r>
              <a:rPr lang="ru-RU" spc="254" dirty="0"/>
              <a:t>применяются?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31837" y="2482831"/>
            <a:ext cx="727710" cy="725805"/>
            <a:chOff x="731837" y="2482831"/>
            <a:chExt cx="727710" cy="725805"/>
          </a:xfrm>
        </p:grpSpPr>
        <p:sp>
          <p:nvSpPr>
            <p:cNvPr id="4" name="object 4"/>
            <p:cNvSpPr/>
            <p:nvPr/>
          </p:nvSpPr>
          <p:spPr>
            <a:xfrm>
              <a:off x="898734" y="2648718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4" h="394969">
                  <a:moveTo>
                    <a:pt x="197691" y="394373"/>
                  </a:moveTo>
                  <a:lnTo>
                    <a:pt x="152417" y="389156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1" y="0"/>
                  </a:lnTo>
                  <a:lnTo>
                    <a:pt x="205085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2"/>
                  </a:lnTo>
                  <a:lnTo>
                    <a:pt x="219820" y="393129"/>
                  </a:lnTo>
                  <a:lnTo>
                    <a:pt x="212473" y="393954"/>
                  </a:lnTo>
                  <a:lnTo>
                    <a:pt x="205085" y="394368"/>
                  </a:lnTo>
                  <a:lnTo>
                    <a:pt x="197691" y="394373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837" y="2482831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10" h="725805">
                  <a:moveTo>
                    <a:pt x="370048" y="725572"/>
                  </a:moveTo>
                  <a:lnTo>
                    <a:pt x="360270" y="725572"/>
                  </a:lnTo>
                  <a:lnTo>
                    <a:pt x="356307" y="721609"/>
                  </a:lnTo>
                  <a:lnTo>
                    <a:pt x="356307" y="652085"/>
                  </a:lnTo>
                  <a:lnTo>
                    <a:pt x="306420" y="646254"/>
                  </a:lnTo>
                  <a:lnTo>
                    <a:pt x="259529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5" y="371629"/>
                  </a:lnTo>
                  <a:lnTo>
                    <a:pt x="3963" y="371629"/>
                  </a:lnTo>
                  <a:lnTo>
                    <a:pt x="0" y="367666"/>
                  </a:lnTo>
                  <a:lnTo>
                    <a:pt x="0" y="357888"/>
                  </a:lnTo>
                  <a:lnTo>
                    <a:pt x="3963" y="353926"/>
                  </a:lnTo>
                  <a:lnTo>
                    <a:pt x="75578" y="353926"/>
                  </a:lnTo>
                  <a:lnTo>
                    <a:pt x="81374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3" y="114894"/>
                  </a:lnTo>
                  <a:lnTo>
                    <a:pt x="259535" y="93725"/>
                  </a:lnTo>
                  <a:lnTo>
                    <a:pt x="306422" y="79866"/>
                  </a:lnTo>
                  <a:lnTo>
                    <a:pt x="356307" y="74060"/>
                  </a:lnTo>
                  <a:lnTo>
                    <a:pt x="356307" y="3963"/>
                  </a:lnTo>
                  <a:lnTo>
                    <a:pt x="360270" y="0"/>
                  </a:lnTo>
                  <a:lnTo>
                    <a:pt x="370048" y="0"/>
                  </a:lnTo>
                  <a:lnTo>
                    <a:pt x="374011" y="3963"/>
                  </a:lnTo>
                  <a:lnTo>
                    <a:pt x="374011" y="74060"/>
                  </a:lnTo>
                  <a:lnTo>
                    <a:pt x="423468" y="79866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7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3" y="363072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7" y="597414"/>
                  </a:lnTo>
                  <a:lnTo>
                    <a:pt x="269966" y="617518"/>
                  </a:lnTo>
                  <a:lnTo>
                    <a:pt x="315858" y="630148"/>
                  </a:lnTo>
                  <a:lnTo>
                    <a:pt x="364589" y="634529"/>
                  </a:lnTo>
                  <a:lnTo>
                    <a:pt x="462720" y="634529"/>
                  </a:lnTo>
                  <a:lnTo>
                    <a:pt x="423470" y="646254"/>
                  </a:lnTo>
                  <a:lnTo>
                    <a:pt x="374011" y="652085"/>
                  </a:lnTo>
                  <a:lnTo>
                    <a:pt x="374011" y="721609"/>
                  </a:lnTo>
                  <a:lnTo>
                    <a:pt x="370048" y="725572"/>
                  </a:lnTo>
                  <a:close/>
                </a:path>
                <a:path w="727710" h="725805">
                  <a:moveTo>
                    <a:pt x="462720" y="634529"/>
                  </a:moveTo>
                  <a:lnTo>
                    <a:pt x="364589" y="634529"/>
                  </a:lnTo>
                  <a:lnTo>
                    <a:pt x="413320" y="630148"/>
                  </a:lnTo>
                  <a:lnTo>
                    <a:pt x="459212" y="617518"/>
                  </a:lnTo>
                  <a:lnTo>
                    <a:pt x="501491" y="597414"/>
                  </a:lnTo>
                  <a:lnTo>
                    <a:pt x="539386" y="570607"/>
                  </a:lnTo>
                  <a:lnTo>
                    <a:pt x="572123" y="537870"/>
                  </a:lnTo>
                  <a:lnTo>
                    <a:pt x="598931" y="499975"/>
                  </a:lnTo>
                  <a:lnTo>
                    <a:pt x="619035" y="457696"/>
                  </a:lnTo>
                  <a:lnTo>
                    <a:pt x="631665" y="411804"/>
                  </a:lnTo>
                  <a:lnTo>
                    <a:pt x="636046" y="363072"/>
                  </a:lnTo>
                  <a:lnTo>
                    <a:pt x="631665" y="314341"/>
                  </a:lnTo>
                  <a:lnTo>
                    <a:pt x="619035" y="268449"/>
                  </a:lnTo>
                  <a:lnTo>
                    <a:pt x="598931" y="226170"/>
                  </a:lnTo>
                  <a:lnTo>
                    <a:pt x="572124" y="188275"/>
                  </a:lnTo>
                  <a:lnTo>
                    <a:pt x="539387" y="155538"/>
                  </a:lnTo>
                  <a:lnTo>
                    <a:pt x="501492" y="128731"/>
                  </a:lnTo>
                  <a:lnTo>
                    <a:pt x="459213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8" y="357888"/>
                  </a:lnTo>
                  <a:lnTo>
                    <a:pt x="727368" y="367666"/>
                  </a:lnTo>
                  <a:lnTo>
                    <a:pt x="723405" y="371629"/>
                  </a:lnTo>
                  <a:lnTo>
                    <a:pt x="653602" y="371629"/>
                  </a:lnTo>
                  <a:lnTo>
                    <a:pt x="647810" y="421117"/>
                  </a:lnTo>
                  <a:lnTo>
                    <a:pt x="633979" y="467774"/>
                  </a:lnTo>
                  <a:lnTo>
                    <a:pt x="612847" y="510851"/>
                  </a:lnTo>
                  <a:lnTo>
                    <a:pt x="585151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20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1030" y="2631014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4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69"/>
                  </a:lnTo>
                  <a:lnTo>
                    <a:pt x="47379" y="80567"/>
                  </a:lnTo>
                  <a:lnTo>
                    <a:pt x="80756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7" y="128248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2" y="368702"/>
                  </a:lnTo>
                  <a:lnTo>
                    <a:pt x="128532" y="392004"/>
                  </a:lnTo>
                  <a:lnTo>
                    <a:pt x="170121" y="406859"/>
                  </a:lnTo>
                  <a:lnTo>
                    <a:pt x="215394" y="412076"/>
                  </a:lnTo>
                  <a:lnTo>
                    <a:pt x="298356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4">
                  <a:moveTo>
                    <a:pt x="298356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7"/>
                  </a:lnTo>
                  <a:lnTo>
                    <a:pt x="413086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6" y="61077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3" y="47268"/>
                  </a:lnTo>
                  <a:lnTo>
                    <a:pt x="383410" y="80567"/>
                  </a:lnTo>
                  <a:lnTo>
                    <a:pt x="408863" y="120469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4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6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2044" y="2714441"/>
              <a:ext cx="73660" cy="243840"/>
            </a:xfrm>
            <a:custGeom>
              <a:avLst/>
              <a:gdLst/>
              <a:ahLst/>
              <a:cxnLst/>
              <a:rect l="l" t="t" r="r" b="b"/>
              <a:pathLst>
                <a:path w="73659" h="243839">
                  <a:moveTo>
                    <a:pt x="73337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73337" y="0"/>
                  </a:lnTo>
                  <a:lnTo>
                    <a:pt x="73337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39344" y="2693613"/>
            <a:ext cx="99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1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31837" y="3547702"/>
            <a:ext cx="727710" cy="725805"/>
            <a:chOff x="731837" y="3547702"/>
            <a:chExt cx="727710" cy="725805"/>
          </a:xfrm>
        </p:grpSpPr>
        <p:sp>
          <p:nvSpPr>
            <p:cNvPr id="10" name="object 10"/>
            <p:cNvSpPr/>
            <p:nvPr/>
          </p:nvSpPr>
          <p:spPr>
            <a:xfrm>
              <a:off x="898734" y="3713589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4" h="394970">
                  <a:moveTo>
                    <a:pt x="197691" y="394372"/>
                  </a:moveTo>
                  <a:lnTo>
                    <a:pt x="152417" y="389155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1" y="0"/>
                  </a:lnTo>
                  <a:lnTo>
                    <a:pt x="205085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1"/>
                  </a:lnTo>
                  <a:lnTo>
                    <a:pt x="219820" y="393129"/>
                  </a:lnTo>
                  <a:lnTo>
                    <a:pt x="212473" y="393953"/>
                  </a:lnTo>
                  <a:lnTo>
                    <a:pt x="205085" y="394368"/>
                  </a:lnTo>
                  <a:lnTo>
                    <a:pt x="197691" y="394372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1837" y="3547702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10" h="725804">
                  <a:moveTo>
                    <a:pt x="370048" y="725571"/>
                  </a:moveTo>
                  <a:lnTo>
                    <a:pt x="360270" y="725571"/>
                  </a:lnTo>
                  <a:lnTo>
                    <a:pt x="356307" y="721609"/>
                  </a:lnTo>
                  <a:lnTo>
                    <a:pt x="356307" y="652085"/>
                  </a:lnTo>
                  <a:lnTo>
                    <a:pt x="306420" y="646254"/>
                  </a:lnTo>
                  <a:lnTo>
                    <a:pt x="259529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5" y="371629"/>
                  </a:lnTo>
                  <a:lnTo>
                    <a:pt x="3963" y="371629"/>
                  </a:lnTo>
                  <a:lnTo>
                    <a:pt x="0" y="367666"/>
                  </a:lnTo>
                  <a:lnTo>
                    <a:pt x="0" y="357888"/>
                  </a:lnTo>
                  <a:lnTo>
                    <a:pt x="3963" y="353926"/>
                  </a:lnTo>
                  <a:lnTo>
                    <a:pt x="75578" y="353926"/>
                  </a:lnTo>
                  <a:lnTo>
                    <a:pt x="81374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3" y="114894"/>
                  </a:lnTo>
                  <a:lnTo>
                    <a:pt x="259535" y="93725"/>
                  </a:lnTo>
                  <a:lnTo>
                    <a:pt x="306422" y="79866"/>
                  </a:lnTo>
                  <a:lnTo>
                    <a:pt x="356307" y="74060"/>
                  </a:lnTo>
                  <a:lnTo>
                    <a:pt x="356307" y="3962"/>
                  </a:lnTo>
                  <a:lnTo>
                    <a:pt x="360270" y="0"/>
                  </a:lnTo>
                  <a:lnTo>
                    <a:pt x="370048" y="0"/>
                  </a:lnTo>
                  <a:lnTo>
                    <a:pt x="374011" y="3962"/>
                  </a:lnTo>
                  <a:lnTo>
                    <a:pt x="374011" y="74060"/>
                  </a:lnTo>
                  <a:lnTo>
                    <a:pt x="423468" y="79866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7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3" y="363073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7" y="597414"/>
                  </a:lnTo>
                  <a:lnTo>
                    <a:pt x="269966" y="617518"/>
                  </a:lnTo>
                  <a:lnTo>
                    <a:pt x="315858" y="630148"/>
                  </a:lnTo>
                  <a:lnTo>
                    <a:pt x="364589" y="634529"/>
                  </a:lnTo>
                  <a:lnTo>
                    <a:pt x="462720" y="634529"/>
                  </a:lnTo>
                  <a:lnTo>
                    <a:pt x="423470" y="646254"/>
                  </a:lnTo>
                  <a:lnTo>
                    <a:pt x="374011" y="652085"/>
                  </a:lnTo>
                  <a:lnTo>
                    <a:pt x="374011" y="721609"/>
                  </a:lnTo>
                  <a:lnTo>
                    <a:pt x="370048" y="725571"/>
                  </a:lnTo>
                  <a:close/>
                </a:path>
                <a:path w="727710" h="725804">
                  <a:moveTo>
                    <a:pt x="462720" y="634529"/>
                  </a:moveTo>
                  <a:lnTo>
                    <a:pt x="364589" y="634529"/>
                  </a:lnTo>
                  <a:lnTo>
                    <a:pt x="413320" y="630148"/>
                  </a:lnTo>
                  <a:lnTo>
                    <a:pt x="459212" y="617518"/>
                  </a:lnTo>
                  <a:lnTo>
                    <a:pt x="501491" y="597414"/>
                  </a:lnTo>
                  <a:lnTo>
                    <a:pt x="539386" y="570607"/>
                  </a:lnTo>
                  <a:lnTo>
                    <a:pt x="572123" y="537870"/>
                  </a:lnTo>
                  <a:lnTo>
                    <a:pt x="598931" y="499975"/>
                  </a:lnTo>
                  <a:lnTo>
                    <a:pt x="619035" y="457696"/>
                  </a:lnTo>
                  <a:lnTo>
                    <a:pt x="631665" y="411804"/>
                  </a:lnTo>
                  <a:lnTo>
                    <a:pt x="636046" y="363073"/>
                  </a:lnTo>
                  <a:lnTo>
                    <a:pt x="631665" y="314341"/>
                  </a:lnTo>
                  <a:lnTo>
                    <a:pt x="619035" y="268449"/>
                  </a:lnTo>
                  <a:lnTo>
                    <a:pt x="598931" y="226170"/>
                  </a:lnTo>
                  <a:lnTo>
                    <a:pt x="572124" y="188275"/>
                  </a:lnTo>
                  <a:lnTo>
                    <a:pt x="539387" y="155538"/>
                  </a:lnTo>
                  <a:lnTo>
                    <a:pt x="501492" y="128731"/>
                  </a:lnTo>
                  <a:lnTo>
                    <a:pt x="459213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8" y="357888"/>
                  </a:lnTo>
                  <a:lnTo>
                    <a:pt x="727368" y="367666"/>
                  </a:lnTo>
                  <a:lnTo>
                    <a:pt x="723405" y="371629"/>
                  </a:lnTo>
                  <a:lnTo>
                    <a:pt x="653602" y="371629"/>
                  </a:lnTo>
                  <a:lnTo>
                    <a:pt x="647810" y="421117"/>
                  </a:lnTo>
                  <a:lnTo>
                    <a:pt x="633979" y="467774"/>
                  </a:lnTo>
                  <a:lnTo>
                    <a:pt x="612847" y="510851"/>
                  </a:lnTo>
                  <a:lnTo>
                    <a:pt x="585151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20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1030" y="3695885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5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70"/>
                  </a:lnTo>
                  <a:lnTo>
                    <a:pt x="47379" y="80567"/>
                  </a:lnTo>
                  <a:lnTo>
                    <a:pt x="80756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7" y="128249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9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2" y="368702"/>
                  </a:lnTo>
                  <a:lnTo>
                    <a:pt x="128532" y="392004"/>
                  </a:lnTo>
                  <a:lnTo>
                    <a:pt x="170121" y="406860"/>
                  </a:lnTo>
                  <a:lnTo>
                    <a:pt x="215394" y="412076"/>
                  </a:lnTo>
                  <a:lnTo>
                    <a:pt x="298355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5">
                  <a:moveTo>
                    <a:pt x="298355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8"/>
                  </a:lnTo>
                  <a:lnTo>
                    <a:pt x="413086" y="214890"/>
                  </a:lnTo>
                  <a:lnTo>
                    <a:pt x="407855" y="169732"/>
                  </a:lnTo>
                  <a:lnTo>
                    <a:pt x="392961" y="128248"/>
                  </a:lnTo>
                  <a:lnTo>
                    <a:pt x="369599" y="91633"/>
                  </a:lnTo>
                  <a:lnTo>
                    <a:pt x="338966" y="61078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3" y="47268"/>
                  </a:lnTo>
                  <a:lnTo>
                    <a:pt x="383410" y="80567"/>
                  </a:lnTo>
                  <a:lnTo>
                    <a:pt x="408863" y="120470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3"/>
                  </a:lnTo>
                  <a:lnTo>
                    <a:pt x="408860" y="309310"/>
                  </a:lnTo>
                  <a:lnTo>
                    <a:pt x="383404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5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39338" y="3767349"/>
              <a:ext cx="115570" cy="243840"/>
            </a:xfrm>
            <a:custGeom>
              <a:avLst/>
              <a:gdLst/>
              <a:ahLst/>
              <a:cxnLst/>
              <a:rect l="l" t="t" r="r" b="b"/>
              <a:pathLst>
                <a:path w="115569" h="243839">
                  <a:moveTo>
                    <a:pt x="115389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115389" y="0"/>
                  </a:lnTo>
                  <a:lnTo>
                    <a:pt x="115389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26638" y="3746521"/>
            <a:ext cx="1409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5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31837" y="4589423"/>
            <a:ext cx="727710" cy="725805"/>
            <a:chOff x="731837" y="4589423"/>
            <a:chExt cx="727710" cy="725805"/>
          </a:xfrm>
        </p:grpSpPr>
        <p:sp>
          <p:nvSpPr>
            <p:cNvPr id="16" name="object 16"/>
            <p:cNvSpPr/>
            <p:nvPr/>
          </p:nvSpPr>
          <p:spPr>
            <a:xfrm>
              <a:off x="898734" y="4755310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4" h="394970">
                  <a:moveTo>
                    <a:pt x="197691" y="394372"/>
                  </a:moveTo>
                  <a:lnTo>
                    <a:pt x="152417" y="389156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1" y="0"/>
                  </a:lnTo>
                  <a:lnTo>
                    <a:pt x="205085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2"/>
                  </a:lnTo>
                  <a:lnTo>
                    <a:pt x="219820" y="393129"/>
                  </a:lnTo>
                  <a:lnTo>
                    <a:pt x="212473" y="393953"/>
                  </a:lnTo>
                  <a:lnTo>
                    <a:pt x="205085" y="394368"/>
                  </a:lnTo>
                  <a:lnTo>
                    <a:pt x="197691" y="394372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1837" y="4589423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10" h="725804">
                  <a:moveTo>
                    <a:pt x="370048" y="725572"/>
                  </a:moveTo>
                  <a:lnTo>
                    <a:pt x="360270" y="725572"/>
                  </a:lnTo>
                  <a:lnTo>
                    <a:pt x="356307" y="721609"/>
                  </a:lnTo>
                  <a:lnTo>
                    <a:pt x="356307" y="652085"/>
                  </a:lnTo>
                  <a:lnTo>
                    <a:pt x="306420" y="646254"/>
                  </a:lnTo>
                  <a:lnTo>
                    <a:pt x="259529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5" y="371630"/>
                  </a:lnTo>
                  <a:lnTo>
                    <a:pt x="3963" y="371630"/>
                  </a:lnTo>
                  <a:lnTo>
                    <a:pt x="0" y="367667"/>
                  </a:lnTo>
                  <a:lnTo>
                    <a:pt x="0" y="357889"/>
                  </a:lnTo>
                  <a:lnTo>
                    <a:pt x="3963" y="353926"/>
                  </a:lnTo>
                  <a:lnTo>
                    <a:pt x="75578" y="353926"/>
                  </a:lnTo>
                  <a:lnTo>
                    <a:pt x="81374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3" y="114894"/>
                  </a:lnTo>
                  <a:lnTo>
                    <a:pt x="259535" y="93725"/>
                  </a:lnTo>
                  <a:lnTo>
                    <a:pt x="306422" y="79867"/>
                  </a:lnTo>
                  <a:lnTo>
                    <a:pt x="356307" y="74060"/>
                  </a:lnTo>
                  <a:lnTo>
                    <a:pt x="356307" y="3963"/>
                  </a:lnTo>
                  <a:lnTo>
                    <a:pt x="360270" y="0"/>
                  </a:lnTo>
                  <a:lnTo>
                    <a:pt x="370048" y="0"/>
                  </a:lnTo>
                  <a:lnTo>
                    <a:pt x="374011" y="3963"/>
                  </a:lnTo>
                  <a:lnTo>
                    <a:pt x="374011" y="74060"/>
                  </a:lnTo>
                  <a:lnTo>
                    <a:pt x="423468" y="79867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8"/>
                  </a:lnTo>
                  <a:lnTo>
                    <a:pt x="269966" y="108627"/>
                  </a:lnTo>
                  <a:lnTo>
                    <a:pt x="227687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3" y="363073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7" y="597414"/>
                  </a:lnTo>
                  <a:lnTo>
                    <a:pt x="269966" y="617519"/>
                  </a:lnTo>
                  <a:lnTo>
                    <a:pt x="315858" y="630148"/>
                  </a:lnTo>
                  <a:lnTo>
                    <a:pt x="364589" y="634529"/>
                  </a:lnTo>
                  <a:lnTo>
                    <a:pt x="462720" y="634529"/>
                  </a:lnTo>
                  <a:lnTo>
                    <a:pt x="423470" y="646254"/>
                  </a:lnTo>
                  <a:lnTo>
                    <a:pt x="374011" y="652085"/>
                  </a:lnTo>
                  <a:lnTo>
                    <a:pt x="374011" y="721609"/>
                  </a:lnTo>
                  <a:lnTo>
                    <a:pt x="370048" y="725572"/>
                  </a:lnTo>
                  <a:close/>
                </a:path>
                <a:path w="727710" h="725804">
                  <a:moveTo>
                    <a:pt x="462720" y="634529"/>
                  </a:moveTo>
                  <a:lnTo>
                    <a:pt x="364589" y="634529"/>
                  </a:lnTo>
                  <a:lnTo>
                    <a:pt x="413320" y="630148"/>
                  </a:lnTo>
                  <a:lnTo>
                    <a:pt x="459212" y="617519"/>
                  </a:lnTo>
                  <a:lnTo>
                    <a:pt x="501491" y="597414"/>
                  </a:lnTo>
                  <a:lnTo>
                    <a:pt x="539386" y="570607"/>
                  </a:lnTo>
                  <a:lnTo>
                    <a:pt x="572123" y="537870"/>
                  </a:lnTo>
                  <a:lnTo>
                    <a:pt x="598931" y="499975"/>
                  </a:lnTo>
                  <a:lnTo>
                    <a:pt x="619035" y="457696"/>
                  </a:lnTo>
                  <a:lnTo>
                    <a:pt x="631665" y="411804"/>
                  </a:lnTo>
                  <a:lnTo>
                    <a:pt x="636046" y="363073"/>
                  </a:lnTo>
                  <a:lnTo>
                    <a:pt x="631665" y="314341"/>
                  </a:lnTo>
                  <a:lnTo>
                    <a:pt x="619035" y="268449"/>
                  </a:lnTo>
                  <a:lnTo>
                    <a:pt x="598931" y="226170"/>
                  </a:lnTo>
                  <a:lnTo>
                    <a:pt x="572124" y="188275"/>
                  </a:lnTo>
                  <a:lnTo>
                    <a:pt x="539387" y="155538"/>
                  </a:lnTo>
                  <a:lnTo>
                    <a:pt x="501492" y="128731"/>
                  </a:lnTo>
                  <a:lnTo>
                    <a:pt x="459213" y="108627"/>
                  </a:lnTo>
                  <a:lnTo>
                    <a:pt x="413321" y="95998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8" y="357889"/>
                  </a:lnTo>
                  <a:lnTo>
                    <a:pt x="727368" y="367667"/>
                  </a:lnTo>
                  <a:lnTo>
                    <a:pt x="723405" y="371630"/>
                  </a:lnTo>
                  <a:lnTo>
                    <a:pt x="653602" y="371630"/>
                  </a:lnTo>
                  <a:lnTo>
                    <a:pt x="647810" y="421117"/>
                  </a:lnTo>
                  <a:lnTo>
                    <a:pt x="633979" y="467774"/>
                  </a:lnTo>
                  <a:lnTo>
                    <a:pt x="612847" y="510851"/>
                  </a:lnTo>
                  <a:lnTo>
                    <a:pt x="585151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20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1030" y="4737606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5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80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69"/>
                  </a:lnTo>
                  <a:lnTo>
                    <a:pt x="47379" y="80567"/>
                  </a:lnTo>
                  <a:lnTo>
                    <a:pt x="80756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7" y="128248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2" y="368702"/>
                  </a:lnTo>
                  <a:lnTo>
                    <a:pt x="128532" y="392004"/>
                  </a:lnTo>
                  <a:lnTo>
                    <a:pt x="170121" y="406859"/>
                  </a:lnTo>
                  <a:lnTo>
                    <a:pt x="215394" y="412076"/>
                  </a:lnTo>
                  <a:lnTo>
                    <a:pt x="298355" y="412076"/>
                  </a:lnTo>
                  <a:lnTo>
                    <a:pt x="264717" y="424094"/>
                  </a:lnTo>
                  <a:lnTo>
                    <a:pt x="215394" y="429780"/>
                  </a:lnTo>
                  <a:close/>
                </a:path>
                <a:path w="431165" h="429895">
                  <a:moveTo>
                    <a:pt x="298355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7"/>
                  </a:lnTo>
                  <a:lnTo>
                    <a:pt x="413086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6" y="61077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3" y="47268"/>
                  </a:lnTo>
                  <a:lnTo>
                    <a:pt x="383410" y="80567"/>
                  </a:lnTo>
                  <a:lnTo>
                    <a:pt x="408863" y="120469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5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5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38232" y="4821033"/>
              <a:ext cx="114935" cy="243840"/>
            </a:xfrm>
            <a:custGeom>
              <a:avLst/>
              <a:gdLst/>
              <a:ahLst/>
              <a:cxnLst/>
              <a:rect l="l" t="t" r="r" b="b"/>
              <a:pathLst>
                <a:path w="114934" h="243839">
                  <a:moveTo>
                    <a:pt x="114577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114577" y="0"/>
                  </a:lnTo>
                  <a:lnTo>
                    <a:pt x="114577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25532" y="4800205"/>
            <a:ext cx="1403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754794" y="2469739"/>
            <a:ext cx="727710" cy="725805"/>
            <a:chOff x="6754794" y="2469739"/>
            <a:chExt cx="727710" cy="725805"/>
          </a:xfrm>
        </p:grpSpPr>
        <p:sp>
          <p:nvSpPr>
            <p:cNvPr id="22" name="object 22"/>
            <p:cNvSpPr/>
            <p:nvPr/>
          </p:nvSpPr>
          <p:spPr>
            <a:xfrm>
              <a:off x="6921691" y="2635626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5" h="394969">
                  <a:moveTo>
                    <a:pt x="197690" y="394373"/>
                  </a:moveTo>
                  <a:lnTo>
                    <a:pt x="152417" y="389156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0" y="0"/>
                  </a:lnTo>
                  <a:lnTo>
                    <a:pt x="205084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2"/>
                  </a:lnTo>
                  <a:lnTo>
                    <a:pt x="219820" y="393129"/>
                  </a:lnTo>
                  <a:lnTo>
                    <a:pt x="212473" y="393954"/>
                  </a:lnTo>
                  <a:lnTo>
                    <a:pt x="205084" y="394368"/>
                  </a:lnTo>
                  <a:lnTo>
                    <a:pt x="197690" y="394373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54794" y="2469739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09" h="725805">
                  <a:moveTo>
                    <a:pt x="370048" y="725572"/>
                  </a:moveTo>
                  <a:lnTo>
                    <a:pt x="360269" y="725572"/>
                  </a:lnTo>
                  <a:lnTo>
                    <a:pt x="356306" y="721609"/>
                  </a:lnTo>
                  <a:lnTo>
                    <a:pt x="356306" y="652085"/>
                  </a:lnTo>
                  <a:lnTo>
                    <a:pt x="306420" y="646254"/>
                  </a:lnTo>
                  <a:lnTo>
                    <a:pt x="259528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4" y="371629"/>
                  </a:lnTo>
                  <a:lnTo>
                    <a:pt x="3962" y="371629"/>
                  </a:lnTo>
                  <a:lnTo>
                    <a:pt x="0" y="367666"/>
                  </a:lnTo>
                  <a:lnTo>
                    <a:pt x="0" y="357888"/>
                  </a:lnTo>
                  <a:lnTo>
                    <a:pt x="3962" y="353926"/>
                  </a:lnTo>
                  <a:lnTo>
                    <a:pt x="75577" y="353926"/>
                  </a:lnTo>
                  <a:lnTo>
                    <a:pt x="81373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2" y="114894"/>
                  </a:lnTo>
                  <a:lnTo>
                    <a:pt x="259534" y="93725"/>
                  </a:lnTo>
                  <a:lnTo>
                    <a:pt x="306422" y="79866"/>
                  </a:lnTo>
                  <a:lnTo>
                    <a:pt x="356306" y="74060"/>
                  </a:lnTo>
                  <a:lnTo>
                    <a:pt x="356306" y="3963"/>
                  </a:lnTo>
                  <a:lnTo>
                    <a:pt x="360269" y="0"/>
                  </a:lnTo>
                  <a:lnTo>
                    <a:pt x="370048" y="0"/>
                  </a:lnTo>
                  <a:lnTo>
                    <a:pt x="374010" y="3963"/>
                  </a:lnTo>
                  <a:lnTo>
                    <a:pt x="374010" y="74060"/>
                  </a:lnTo>
                  <a:lnTo>
                    <a:pt x="423468" y="79866"/>
                  </a:lnTo>
                  <a:lnTo>
                    <a:pt x="462957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6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2" y="363072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6" y="597414"/>
                  </a:lnTo>
                  <a:lnTo>
                    <a:pt x="269966" y="617518"/>
                  </a:lnTo>
                  <a:lnTo>
                    <a:pt x="315858" y="630148"/>
                  </a:lnTo>
                  <a:lnTo>
                    <a:pt x="364588" y="634529"/>
                  </a:lnTo>
                  <a:lnTo>
                    <a:pt x="462719" y="634529"/>
                  </a:lnTo>
                  <a:lnTo>
                    <a:pt x="423469" y="646254"/>
                  </a:lnTo>
                  <a:lnTo>
                    <a:pt x="374010" y="652085"/>
                  </a:lnTo>
                  <a:lnTo>
                    <a:pt x="374010" y="721609"/>
                  </a:lnTo>
                  <a:lnTo>
                    <a:pt x="370048" y="725572"/>
                  </a:lnTo>
                  <a:close/>
                </a:path>
                <a:path w="727709" h="725805">
                  <a:moveTo>
                    <a:pt x="462719" y="634529"/>
                  </a:moveTo>
                  <a:lnTo>
                    <a:pt x="364588" y="634529"/>
                  </a:lnTo>
                  <a:lnTo>
                    <a:pt x="413319" y="630148"/>
                  </a:lnTo>
                  <a:lnTo>
                    <a:pt x="459211" y="617518"/>
                  </a:lnTo>
                  <a:lnTo>
                    <a:pt x="501491" y="597414"/>
                  </a:lnTo>
                  <a:lnTo>
                    <a:pt x="539385" y="570607"/>
                  </a:lnTo>
                  <a:lnTo>
                    <a:pt x="572123" y="537870"/>
                  </a:lnTo>
                  <a:lnTo>
                    <a:pt x="598930" y="499975"/>
                  </a:lnTo>
                  <a:lnTo>
                    <a:pt x="619035" y="457696"/>
                  </a:lnTo>
                  <a:lnTo>
                    <a:pt x="631664" y="411804"/>
                  </a:lnTo>
                  <a:lnTo>
                    <a:pt x="636045" y="363072"/>
                  </a:lnTo>
                  <a:lnTo>
                    <a:pt x="631664" y="314341"/>
                  </a:lnTo>
                  <a:lnTo>
                    <a:pt x="619035" y="268449"/>
                  </a:lnTo>
                  <a:lnTo>
                    <a:pt x="598930" y="226170"/>
                  </a:lnTo>
                  <a:lnTo>
                    <a:pt x="572123" y="188275"/>
                  </a:lnTo>
                  <a:lnTo>
                    <a:pt x="539386" y="155538"/>
                  </a:lnTo>
                  <a:lnTo>
                    <a:pt x="501492" y="128731"/>
                  </a:lnTo>
                  <a:lnTo>
                    <a:pt x="459212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7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7" y="357888"/>
                  </a:lnTo>
                  <a:lnTo>
                    <a:pt x="727367" y="367666"/>
                  </a:lnTo>
                  <a:lnTo>
                    <a:pt x="723405" y="371629"/>
                  </a:lnTo>
                  <a:lnTo>
                    <a:pt x="653602" y="371629"/>
                  </a:lnTo>
                  <a:lnTo>
                    <a:pt x="647809" y="421117"/>
                  </a:lnTo>
                  <a:lnTo>
                    <a:pt x="633978" y="467774"/>
                  </a:lnTo>
                  <a:lnTo>
                    <a:pt x="612846" y="510851"/>
                  </a:lnTo>
                  <a:lnTo>
                    <a:pt x="585150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19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03987" y="2617922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4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69"/>
                  </a:lnTo>
                  <a:lnTo>
                    <a:pt x="47379" y="80567"/>
                  </a:lnTo>
                  <a:lnTo>
                    <a:pt x="80755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2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8" y="128248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3" y="368702"/>
                  </a:lnTo>
                  <a:lnTo>
                    <a:pt x="128532" y="392004"/>
                  </a:lnTo>
                  <a:lnTo>
                    <a:pt x="170121" y="406859"/>
                  </a:lnTo>
                  <a:lnTo>
                    <a:pt x="215394" y="412076"/>
                  </a:lnTo>
                  <a:lnTo>
                    <a:pt x="298356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4">
                  <a:moveTo>
                    <a:pt x="298356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7"/>
                  </a:lnTo>
                  <a:lnTo>
                    <a:pt x="413085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6" y="61077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2" y="17703"/>
                  </a:lnTo>
                  <a:lnTo>
                    <a:pt x="350034" y="47268"/>
                  </a:lnTo>
                  <a:lnTo>
                    <a:pt x="383410" y="80567"/>
                  </a:lnTo>
                  <a:lnTo>
                    <a:pt x="408863" y="120469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4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6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051337" y="2697854"/>
            <a:ext cx="147320" cy="2438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sz="1600" spc="165" dirty="0"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754794" y="3529357"/>
            <a:ext cx="727710" cy="725805"/>
            <a:chOff x="6754794" y="3529357"/>
            <a:chExt cx="727710" cy="725805"/>
          </a:xfrm>
        </p:grpSpPr>
        <p:sp>
          <p:nvSpPr>
            <p:cNvPr id="27" name="object 27"/>
            <p:cNvSpPr/>
            <p:nvPr/>
          </p:nvSpPr>
          <p:spPr>
            <a:xfrm>
              <a:off x="6921691" y="3695244"/>
              <a:ext cx="220345" cy="394970"/>
            </a:xfrm>
            <a:custGeom>
              <a:avLst/>
              <a:gdLst/>
              <a:ahLst/>
              <a:cxnLst/>
              <a:rect l="l" t="t" r="r" b="b"/>
              <a:pathLst>
                <a:path w="220345" h="394970">
                  <a:moveTo>
                    <a:pt x="197690" y="394372"/>
                  </a:moveTo>
                  <a:lnTo>
                    <a:pt x="152417" y="389155"/>
                  </a:lnTo>
                  <a:lnTo>
                    <a:pt x="110828" y="374300"/>
                  </a:lnTo>
                  <a:lnTo>
                    <a:pt x="74119" y="350998"/>
                  </a:lnTo>
                  <a:lnTo>
                    <a:pt x="43485" y="320443"/>
                  </a:lnTo>
                  <a:lnTo>
                    <a:pt x="20124" y="283827"/>
                  </a:lnTo>
                  <a:lnTo>
                    <a:pt x="5230" y="242344"/>
                  </a:lnTo>
                  <a:lnTo>
                    <a:pt x="0" y="197186"/>
                  </a:lnTo>
                  <a:lnTo>
                    <a:pt x="5230" y="152028"/>
                  </a:lnTo>
                  <a:lnTo>
                    <a:pt x="20124" y="110545"/>
                  </a:lnTo>
                  <a:lnTo>
                    <a:pt x="43485" y="73929"/>
                  </a:lnTo>
                  <a:lnTo>
                    <a:pt x="74119" y="43374"/>
                  </a:lnTo>
                  <a:lnTo>
                    <a:pt x="110828" y="20072"/>
                  </a:lnTo>
                  <a:lnTo>
                    <a:pt x="152417" y="5216"/>
                  </a:lnTo>
                  <a:lnTo>
                    <a:pt x="197690" y="0"/>
                  </a:lnTo>
                  <a:lnTo>
                    <a:pt x="205084" y="2"/>
                  </a:lnTo>
                  <a:lnTo>
                    <a:pt x="212473" y="417"/>
                  </a:lnTo>
                  <a:lnTo>
                    <a:pt x="219820" y="1242"/>
                  </a:lnTo>
                  <a:lnTo>
                    <a:pt x="172570" y="12547"/>
                  </a:lnTo>
                  <a:lnTo>
                    <a:pt x="130470" y="34432"/>
                  </a:lnTo>
                  <a:lnTo>
                    <a:pt x="95054" y="65368"/>
                  </a:lnTo>
                  <a:lnTo>
                    <a:pt x="67858" y="103825"/>
                  </a:lnTo>
                  <a:lnTo>
                    <a:pt x="50414" y="148274"/>
                  </a:lnTo>
                  <a:lnTo>
                    <a:pt x="44259" y="197186"/>
                  </a:lnTo>
                  <a:lnTo>
                    <a:pt x="50414" y="246095"/>
                  </a:lnTo>
                  <a:lnTo>
                    <a:pt x="67858" y="290543"/>
                  </a:lnTo>
                  <a:lnTo>
                    <a:pt x="95054" y="328999"/>
                  </a:lnTo>
                  <a:lnTo>
                    <a:pt x="130470" y="359935"/>
                  </a:lnTo>
                  <a:lnTo>
                    <a:pt x="172570" y="381821"/>
                  </a:lnTo>
                  <a:lnTo>
                    <a:pt x="219820" y="393129"/>
                  </a:lnTo>
                  <a:lnTo>
                    <a:pt x="212473" y="393953"/>
                  </a:lnTo>
                  <a:lnTo>
                    <a:pt x="205084" y="394368"/>
                  </a:lnTo>
                  <a:lnTo>
                    <a:pt x="197690" y="394372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54794" y="3529357"/>
              <a:ext cx="727710" cy="725805"/>
            </a:xfrm>
            <a:custGeom>
              <a:avLst/>
              <a:gdLst/>
              <a:ahLst/>
              <a:cxnLst/>
              <a:rect l="l" t="t" r="r" b="b"/>
              <a:pathLst>
                <a:path w="727709" h="725804">
                  <a:moveTo>
                    <a:pt x="370048" y="725572"/>
                  </a:moveTo>
                  <a:lnTo>
                    <a:pt x="360269" y="725572"/>
                  </a:lnTo>
                  <a:lnTo>
                    <a:pt x="356306" y="721609"/>
                  </a:lnTo>
                  <a:lnTo>
                    <a:pt x="356306" y="652085"/>
                  </a:lnTo>
                  <a:lnTo>
                    <a:pt x="306420" y="646254"/>
                  </a:lnTo>
                  <a:lnTo>
                    <a:pt x="259528" y="632339"/>
                  </a:lnTo>
                  <a:lnTo>
                    <a:pt x="216351" y="611091"/>
                  </a:lnTo>
                  <a:lnTo>
                    <a:pt x="177607" y="583260"/>
                  </a:lnTo>
                  <a:lnTo>
                    <a:pt x="144016" y="549596"/>
                  </a:lnTo>
                  <a:lnTo>
                    <a:pt x="116298" y="510851"/>
                  </a:lnTo>
                  <a:lnTo>
                    <a:pt x="95172" y="467774"/>
                  </a:lnTo>
                  <a:lnTo>
                    <a:pt x="81358" y="421117"/>
                  </a:lnTo>
                  <a:lnTo>
                    <a:pt x="75574" y="371630"/>
                  </a:lnTo>
                  <a:lnTo>
                    <a:pt x="3962" y="371630"/>
                  </a:lnTo>
                  <a:lnTo>
                    <a:pt x="0" y="367667"/>
                  </a:lnTo>
                  <a:lnTo>
                    <a:pt x="0" y="357889"/>
                  </a:lnTo>
                  <a:lnTo>
                    <a:pt x="3962" y="353926"/>
                  </a:lnTo>
                  <a:lnTo>
                    <a:pt x="75577" y="353926"/>
                  </a:lnTo>
                  <a:lnTo>
                    <a:pt x="81373" y="304458"/>
                  </a:lnTo>
                  <a:lnTo>
                    <a:pt x="95194" y="257854"/>
                  </a:lnTo>
                  <a:lnTo>
                    <a:pt x="116322" y="214854"/>
                  </a:lnTo>
                  <a:lnTo>
                    <a:pt x="144038" y="176200"/>
                  </a:lnTo>
                  <a:lnTo>
                    <a:pt x="177624" y="142633"/>
                  </a:lnTo>
                  <a:lnTo>
                    <a:pt x="216362" y="114894"/>
                  </a:lnTo>
                  <a:lnTo>
                    <a:pt x="259534" y="93725"/>
                  </a:lnTo>
                  <a:lnTo>
                    <a:pt x="306422" y="79866"/>
                  </a:lnTo>
                  <a:lnTo>
                    <a:pt x="356306" y="74060"/>
                  </a:lnTo>
                  <a:lnTo>
                    <a:pt x="356306" y="3963"/>
                  </a:lnTo>
                  <a:lnTo>
                    <a:pt x="360269" y="0"/>
                  </a:lnTo>
                  <a:lnTo>
                    <a:pt x="370048" y="0"/>
                  </a:lnTo>
                  <a:lnTo>
                    <a:pt x="374010" y="3963"/>
                  </a:lnTo>
                  <a:lnTo>
                    <a:pt x="374010" y="74060"/>
                  </a:lnTo>
                  <a:lnTo>
                    <a:pt x="423468" y="79866"/>
                  </a:lnTo>
                  <a:lnTo>
                    <a:pt x="462956" y="91616"/>
                  </a:lnTo>
                  <a:lnTo>
                    <a:pt x="364589" y="91616"/>
                  </a:lnTo>
                  <a:lnTo>
                    <a:pt x="315858" y="95997"/>
                  </a:lnTo>
                  <a:lnTo>
                    <a:pt x="269966" y="108627"/>
                  </a:lnTo>
                  <a:lnTo>
                    <a:pt x="227686" y="128731"/>
                  </a:lnTo>
                  <a:lnTo>
                    <a:pt x="189792" y="155538"/>
                  </a:lnTo>
                  <a:lnTo>
                    <a:pt x="157055" y="188275"/>
                  </a:lnTo>
                  <a:lnTo>
                    <a:pt x="130248" y="226170"/>
                  </a:lnTo>
                  <a:lnTo>
                    <a:pt x="110143" y="268449"/>
                  </a:lnTo>
                  <a:lnTo>
                    <a:pt x="97514" y="314341"/>
                  </a:lnTo>
                  <a:lnTo>
                    <a:pt x="93132" y="363072"/>
                  </a:lnTo>
                  <a:lnTo>
                    <a:pt x="97514" y="411804"/>
                  </a:lnTo>
                  <a:lnTo>
                    <a:pt x="110143" y="457696"/>
                  </a:lnTo>
                  <a:lnTo>
                    <a:pt x="130248" y="499975"/>
                  </a:lnTo>
                  <a:lnTo>
                    <a:pt x="157055" y="537870"/>
                  </a:lnTo>
                  <a:lnTo>
                    <a:pt x="189792" y="570607"/>
                  </a:lnTo>
                  <a:lnTo>
                    <a:pt x="227686" y="597414"/>
                  </a:lnTo>
                  <a:lnTo>
                    <a:pt x="269966" y="617519"/>
                  </a:lnTo>
                  <a:lnTo>
                    <a:pt x="315858" y="630148"/>
                  </a:lnTo>
                  <a:lnTo>
                    <a:pt x="364588" y="634529"/>
                  </a:lnTo>
                  <a:lnTo>
                    <a:pt x="462719" y="634529"/>
                  </a:lnTo>
                  <a:lnTo>
                    <a:pt x="423469" y="646254"/>
                  </a:lnTo>
                  <a:lnTo>
                    <a:pt x="374010" y="652085"/>
                  </a:lnTo>
                  <a:lnTo>
                    <a:pt x="374010" y="721609"/>
                  </a:lnTo>
                  <a:lnTo>
                    <a:pt x="370048" y="725572"/>
                  </a:lnTo>
                  <a:close/>
                </a:path>
                <a:path w="727709" h="725804">
                  <a:moveTo>
                    <a:pt x="462719" y="634529"/>
                  </a:moveTo>
                  <a:lnTo>
                    <a:pt x="364588" y="634529"/>
                  </a:lnTo>
                  <a:lnTo>
                    <a:pt x="413319" y="630148"/>
                  </a:lnTo>
                  <a:lnTo>
                    <a:pt x="459211" y="617519"/>
                  </a:lnTo>
                  <a:lnTo>
                    <a:pt x="501491" y="597414"/>
                  </a:lnTo>
                  <a:lnTo>
                    <a:pt x="539385" y="570607"/>
                  </a:lnTo>
                  <a:lnTo>
                    <a:pt x="572123" y="537870"/>
                  </a:lnTo>
                  <a:lnTo>
                    <a:pt x="598930" y="499975"/>
                  </a:lnTo>
                  <a:lnTo>
                    <a:pt x="619035" y="457696"/>
                  </a:lnTo>
                  <a:lnTo>
                    <a:pt x="631664" y="411804"/>
                  </a:lnTo>
                  <a:lnTo>
                    <a:pt x="636045" y="363072"/>
                  </a:lnTo>
                  <a:lnTo>
                    <a:pt x="631664" y="314341"/>
                  </a:lnTo>
                  <a:lnTo>
                    <a:pt x="619035" y="268449"/>
                  </a:lnTo>
                  <a:lnTo>
                    <a:pt x="598930" y="226170"/>
                  </a:lnTo>
                  <a:lnTo>
                    <a:pt x="572123" y="188275"/>
                  </a:lnTo>
                  <a:lnTo>
                    <a:pt x="539386" y="155538"/>
                  </a:lnTo>
                  <a:lnTo>
                    <a:pt x="501492" y="128731"/>
                  </a:lnTo>
                  <a:lnTo>
                    <a:pt x="459212" y="108627"/>
                  </a:lnTo>
                  <a:lnTo>
                    <a:pt x="413321" y="95997"/>
                  </a:lnTo>
                  <a:lnTo>
                    <a:pt x="364589" y="91616"/>
                  </a:lnTo>
                  <a:lnTo>
                    <a:pt x="462956" y="91616"/>
                  </a:lnTo>
                  <a:lnTo>
                    <a:pt x="513004" y="114894"/>
                  </a:lnTo>
                  <a:lnTo>
                    <a:pt x="551611" y="142633"/>
                  </a:lnTo>
                  <a:lnTo>
                    <a:pt x="585130" y="176200"/>
                  </a:lnTo>
                  <a:lnTo>
                    <a:pt x="612824" y="214854"/>
                  </a:lnTo>
                  <a:lnTo>
                    <a:pt x="633958" y="257854"/>
                  </a:lnTo>
                  <a:lnTo>
                    <a:pt x="647796" y="304458"/>
                  </a:lnTo>
                  <a:lnTo>
                    <a:pt x="653602" y="353926"/>
                  </a:lnTo>
                  <a:lnTo>
                    <a:pt x="723405" y="353926"/>
                  </a:lnTo>
                  <a:lnTo>
                    <a:pt x="727367" y="357889"/>
                  </a:lnTo>
                  <a:lnTo>
                    <a:pt x="727367" y="367667"/>
                  </a:lnTo>
                  <a:lnTo>
                    <a:pt x="723405" y="371630"/>
                  </a:lnTo>
                  <a:lnTo>
                    <a:pt x="653602" y="371630"/>
                  </a:lnTo>
                  <a:lnTo>
                    <a:pt x="647809" y="421117"/>
                  </a:lnTo>
                  <a:lnTo>
                    <a:pt x="633978" y="467774"/>
                  </a:lnTo>
                  <a:lnTo>
                    <a:pt x="612846" y="510851"/>
                  </a:lnTo>
                  <a:lnTo>
                    <a:pt x="585150" y="549596"/>
                  </a:lnTo>
                  <a:lnTo>
                    <a:pt x="551628" y="583260"/>
                  </a:lnTo>
                  <a:lnTo>
                    <a:pt x="513015" y="611091"/>
                  </a:lnTo>
                  <a:lnTo>
                    <a:pt x="470050" y="632339"/>
                  </a:lnTo>
                  <a:lnTo>
                    <a:pt x="462719" y="63452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03987" y="3677540"/>
              <a:ext cx="431165" cy="429895"/>
            </a:xfrm>
            <a:custGeom>
              <a:avLst/>
              <a:gdLst/>
              <a:ahLst/>
              <a:cxnLst/>
              <a:rect l="l" t="t" r="r" b="b"/>
              <a:pathLst>
                <a:path w="431165" h="429895">
                  <a:moveTo>
                    <a:pt x="215394" y="429780"/>
                  </a:moveTo>
                  <a:lnTo>
                    <a:pt x="166067" y="424094"/>
                  </a:lnTo>
                  <a:lnTo>
                    <a:pt x="120753" y="407904"/>
                  </a:lnTo>
                  <a:lnTo>
                    <a:pt x="80756" y="382509"/>
                  </a:lnTo>
                  <a:lnTo>
                    <a:pt x="47379" y="349210"/>
                  </a:lnTo>
                  <a:lnTo>
                    <a:pt x="21926" y="309307"/>
                  </a:lnTo>
                  <a:lnTo>
                    <a:pt x="5698" y="264100"/>
                  </a:lnTo>
                  <a:lnTo>
                    <a:pt x="0" y="214890"/>
                  </a:lnTo>
                  <a:lnTo>
                    <a:pt x="5698" y="165677"/>
                  </a:lnTo>
                  <a:lnTo>
                    <a:pt x="21926" y="120470"/>
                  </a:lnTo>
                  <a:lnTo>
                    <a:pt x="47379" y="80567"/>
                  </a:lnTo>
                  <a:lnTo>
                    <a:pt x="80755" y="47268"/>
                  </a:lnTo>
                  <a:lnTo>
                    <a:pt x="120752" y="21874"/>
                  </a:lnTo>
                  <a:lnTo>
                    <a:pt x="166066" y="5685"/>
                  </a:lnTo>
                  <a:lnTo>
                    <a:pt x="215394" y="0"/>
                  </a:lnTo>
                  <a:lnTo>
                    <a:pt x="264723" y="5685"/>
                  </a:lnTo>
                  <a:lnTo>
                    <a:pt x="298363" y="17703"/>
                  </a:lnTo>
                  <a:lnTo>
                    <a:pt x="215394" y="17703"/>
                  </a:lnTo>
                  <a:lnTo>
                    <a:pt x="170121" y="22920"/>
                  </a:lnTo>
                  <a:lnTo>
                    <a:pt x="128531" y="37776"/>
                  </a:lnTo>
                  <a:lnTo>
                    <a:pt x="91822" y="61078"/>
                  </a:lnTo>
                  <a:lnTo>
                    <a:pt x="61189" y="91633"/>
                  </a:lnTo>
                  <a:lnTo>
                    <a:pt x="37828" y="128249"/>
                  </a:lnTo>
                  <a:lnTo>
                    <a:pt x="22934" y="169732"/>
                  </a:lnTo>
                  <a:lnTo>
                    <a:pt x="17703" y="214890"/>
                  </a:lnTo>
                  <a:lnTo>
                    <a:pt x="22934" y="260048"/>
                  </a:lnTo>
                  <a:lnTo>
                    <a:pt x="37828" y="301532"/>
                  </a:lnTo>
                  <a:lnTo>
                    <a:pt x="61189" y="338147"/>
                  </a:lnTo>
                  <a:lnTo>
                    <a:pt x="91823" y="368702"/>
                  </a:lnTo>
                  <a:lnTo>
                    <a:pt x="128532" y="392004"/>
                  </a:lnTo>
                  <a:lnTo>
                    <a:pt x="170121" y="406860"/>
                  </a:lnTo>
                  <a:lnTo>
                    <a:pt x="215394" y="412076"/>
                  </a:lnTo>
                  <a:lnTo>
                    <a:pt x="298355" y="412076"/>
                  </a:lnTo>
                  <a:lnTo>
                    <a:pt x="264717" y="424095"/>
                  </a:lnTo>
                  <a:lnTo>
                    <a:pt x="215394" y="429780"/>
                  </a:lnTo>
                  <a:close/>
                </a:path>
                <a:path w="431165" h="429895">
                  <a:moveTo>
                    <a:pt x="298355" y="412076"/>
                  </a:moveTo>
                  <a:lnTo>
                    <a:pt x="215394" y="412076"/>
                  </a:lnTo>
                  <a:lnTo>
                    <a:pt x="260668" y="406852"/>
                  </a:lnTo>
                  <a:lnTo>
                    <a:pt x="302257" y="391998"/>
                  </a:lnTo>
                  <a:lnTo>
                    <a:pt x="338966" y="368697"/>
                  </a:lnTo>
                  <a:lnTo>
                    <a:pt x="369600" y="338144"/>
                  </a:lnTo>
                  <a:lnTo>
                    <a:pt x="392961" y="301530"/>
                  </a:lnTo>
                  <a:lnTo>
                    <a:pt x="407855" y="260048"/>
                  </a:lnTo>
                  <a:lnTo>
                    <a:pt x="413085" y="214890"/>
                  </a:lnTo>
                  <a:lnTo>
                    <a:pt x="407855" y="169731"/>
                  </a:lnTo>
                  <a:lnTo>
                    <a:pt x="392961" y="128248"/>
                  </a:lnTo>
                  <a:lnTo>
                    <a:pt x="369599" y="91632"/>
                  </a:lnTo>
                  <a:lnTo>
                    <a:pt x="338965" y="61078"/>
                  </a:lnTo>
                  <a:lnTo>
                    <a:pt x="302256" y="37776"/>
                  </a:lnTo>
                  <a:lnTo>
                    <a:pt x="260667" y="22920"/>
                  </a:lnTo>
                  <a:lnTo>
                    <a:pt x="215394" y="17703"/>
                  </a:lnTo>
                  <a:lnTo>
                    <a:pt x="298363" y="17703"/>
                  </a:lnTo>
                  <a:lnTo>
                    <a:pt x="350034" y="47268"/>
                  </a:lnTo>
                  <a:lnTo>
                    <a:pt x="383410" y="80567"/>
                  </a:lnTo>
                  <a:lnTo>
                    <a:pt x="408863" y="120470"/>
                  </a:lnTo>
                  <a:lnTo>
                    <a:pt x="425091" y="165677"/>
                  </a:lnTo>
                  <a:lnTo>
                    <a:pt x="430789" y="214890"/>
                  </a:lnTo>
                  <a:lnTo>
                    <a:pt x="425090" y="264102"/>
                  </a:lnTo>
                  <a:lnTo>
                    <a:pt x="408860" y="309310"/>
                  </a:lnTo>
                  <a:lnTo>
                    <a:pt x="383405" y="349213"/>
                  </a:lnTo>
                  <a:lnTo>
                    <a:pt x="350027" y="382511"/>
                  </a:lnTo>
                  <a:lnTo>
                    <a:pt x="310030" y="407905"/>
                  </a:lnTo>
                  <a:lnTo>
                    <a:pt x="298355" y="41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60987" y="3757472"/>
              <a:ext cx="115570" cy="243840"/>
            </a:xfrm>
            <a:custGeom>
              <a:avLst/>
              <a:gdLst/>
              <a:ahLst/>
              <a:cxnLst/>
              <a:rect l="l" t="t" r="r" b="b"/>
              <a:pathLst>
                <a:path w="115570" h="243839">
                  <a:moveTo>
                    <a:pt x="114983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114983" y="0"/>
                  </a:lnTo>
                  <a:lnTo>
                    <a:pt x="114983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048286" y="3736644"/>
            <a:ext cx="1409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5" dirty="0"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25072" y="2585709"/>
            <a:ext cx="3438906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dirty="0">
                <a:latin typeface="Arial"/>
                <a:cs typeface="Arial"/>
              </a:rPr>
              <a:t>для анализа потребительского поведения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795723" y="4607712"/>
            <a:ext cx="4289425" cy="67710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dirty="0">
                <a:latin typeface="Arial"/>
                <a:cs typeface="Arial"/>
              </a:rPr>
              <a:t>для выявления мнений клиентов о компании и ее конкурентах, о предложении, с которым они выходят на рынок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836105" y="3552993"/>
            <a:ext cx="3601102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dirty="0">
                <a:latin typeface="Arial"/>
                <a:cs typeface="Arial"/>
              </a:rPr>
              <a:t>для тестирования материалов (продуктов, упаковки, промо и т.д.)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694451" y="2531528"/>
            <a:ext cx="2983865" cy="67710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dirty="0">
                <a:latin typeface="Arial"/>
                <a:cs typeface="Arial"/>
              </a:rPr>
              <a:t>генерация новых идей (продуктов, упаковки, рекламы)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694451" y="3641714"/>
            <a:ext cx="3266238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dirty="0">
                <a:latin typeface="Arial"/>
                <a:cs typeface="Arial"/>
              </a:rPr>
              <a:t>выявление “инсайтов”, скрытых мотивов/проблем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2684607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42572" y="2672504"/>
            <a:ext cx="7094801" cy="174406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70"/>
              </a:spcBef>
            </a:pPr>
            <a:r>
              <a:rPr lang="ru-RU" sz="4000" spc="235" dirty="0">
                <a:latin typeface="Arial"/>
                <a:cs typeface="Arial"/>
              </a:rPr>
              <a:t>Глубинные интервью</a:t>
            </a:r>
          </a:p>
          <a:p>
            <a:pPr marL="12700">
              <a:lnSpc>
                <a:spcPct val="100000"/>
              </a:lnSpc>
              <a:spcBef>
                <a:spcPts val="3670"/>
              </a:spcBef>
            </a:pPr>
            <a:r>
              <a:rPr lang="ru-RU" sz="4000" spc="235" dirty="0">
                <a:latin typeface="Arial"/>
                <a:cs typeface="Arial"/>
              </a:rPr>
              <a:t>и как их готовить</a:t>
            </a:r>
            <a:endParaRPr sz="4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6270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8358828" y="0"/>
            <a:ext cx="3833172" cy="4312508"/>
            <a:chOff x="1382624" y="219924"/>
            <a:chExt cx="5993027" cy="6562845"/>
          </a:xfrm>
        </p:grpSpPr>
        <p:pic>
          <p:nvPicPr>
            <p:cNvPr id="4" name="object 4"/>
            <p:cNvPicPr/>
            <p:nvPr/>
          </p:nvPicPr>
          <p:blipFill rotWithShape="1">
            <a:blip r:embed="rId2" cstate="print"/>
            <a:srcRect l="6082" r="6531"/>
            <a:stretch/>
          </p:blipFill>
          <p:spPr>
            <a:xfrm>
              <a:off x="1382624" y="219924"/>
              <a:ext cx="5993027" cy="656284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51480" y="1065884"/>
              <a:ext cx="3418840" cy="1687195"/>
            </a:xfrm>
            <a:custGeom>
              <a:avLst/>
              <a:gdLst/>
              <a:ahLst/>
              <a:cxnLst/>
              <a:rect l="l" t="t" r="r" b="b"/>
              <a:pathLst>
                <a:path w="3418840" h="1687195">
                  <a:moveTo>
                    <a:pt x="1709419" y="1686635"/>
                  </a:moveTo>
                  <a:lnTo>
                    <a:pt x="1646752" y="1686079"/>
                  </a:lnTo>
                  <a:lnTo>
                    <a:pt x="1584652" y="1684423"/>
                  </a:lnTo>
                  <a:lnTo>
                    <a:pt x="1523159" y="1681687"/>
                  </a:lnTo>
                  <a:lnTo>
                    <a:pt x="1462312" y="1677889"/>
                  </a:lnTo>
                  <a:lnTo>
                    <a:pt x="1402149" y="1673048"/>
                  </a:lnTo>
                  <a:lnTo>
                    <a:pt x="1342709" y="1667184"/>
                  </a:lnTo>
                  <a:lnTo>
                    <a:pt x="1284030" y="1660316"/>
                  </a:lnTo>
                  <a:lnTo>
                    <a:pt x="1226151" y="1652462"/>
                  </a:lnTo>
                  <a:lnTo>
                    <a:pt x="1169111" y="1643642"/>
                  </a:lnTo>
                  <a:lnTo>
                    <a:pt x="1112948" y="1633875"/>
                  </a:lnTo>
                  <a:lnTo>
                    <a:pt x="1057700" y="1623180"/>
                  </a:lnTo>
                  <a:lnTo>
                    <a:pt x="1003408" y="1611575"/>
                  </a:lnTo>
                  <a:lnTo>
                    <a:pt x="950108" y="1599081"/>
                  </a:lnTo>
                  <a:lnTo>
                    <a:pt x="897840" y="1585715"/>
                  </a:lnTo>
                  <a:lnTo>
                    <a:pt x="846643" y="1571498"/>
                  </a:lnTo>
                  <a:lnTo>
                    <a:pt x="796554" y="1556447"/>
                  </a:lnTo>
                  <a:lnTo>
                    <a:pt x="747613" y="1540583"/>
                  </a:lnTo>
                  <a:lnTo>
                    <a:pt x="699858" y="1523924"/>
                  </a:lnTo>
                  <a:lnTo>
                    <a:pt x="653329" y="1506489"/>
                  </a:lnTo>
                  <a:lnTo>
                    <a:pt x="608062" y="1488298"/>
                  </a:lnTo>
                  <a:lnTo>
                    <a:pt x="564098" y="1469368"/>
                  </a:lnTo>
                  <a:lnTo>
                    <a:pt x="521474" y="1449721"/>
                  </a:lnTo>
                  <a:lnTo>
                    <a:pt x="480230" y="1429373"/>
                  </a:lnTo>
                  <a:lnTo>
                    <a:pt x="440404" y="1408346"/>
                  </a:lnTo>
                  <a:lnTo>
                    <a:pt x="402034" y="1386657"/>
                  </a:lnTo>
                  <a:lnTo>
                    <a:pt x="365159" y="1364325"/>
                  </a:lnTo>
                  <a:lnTo>
                    <a:pt x="329818" y="1341370"/>
                  </a:lnTo>
                  <a:lnTo>
                    <a:pt x="296050" y="1317811"/>
                  </a:lnTo>
                  <a:lnTo>
                    <a:pt x="263893" y="1293667"/>
                  </a:lnTo>
                  <a:lnTo>
                    <a:pt x="233386" y="1268956"/>
                  </a:lnTo>
                  <a:lnTo>
                    <a:pt x="204566" y="1243699"/>
                  </a:lnTo>
                  <a:lnTo>
                    <a:pt x="152147" y="1191618"/>
                  </a:lnTo>
                  <a:lnTo>
                    <a:pt x="106945" y="1137578"/>
                  </a:lnTo>
                  <a:lnTo>
                    <a:pt x="69269" y="1081731"/>
                  </a:lnTo>
                  <a:lnTo>
                    <a:pt x="39427" y="1024229"/>
                  </a:lnTo>
                  <a:lnTo>
                    <a:pt x="17729" y="965224"/>
                  </a:lnTo>
                  <a:lnTo>
                    <a:pt x="4483" y="904870"/>
                  </a:lnTo>
                  <a:lnTo>
                    <a:pt x="0" y="843317"/>
                  </a:lnTo>
                  <a:lnTo>
                    <a:pt x="1127" y="812401"/>
                  </a:lnTo>
                  <a:lnTo>
                    <a:pt x="10030" y="751429"/>
                  </a:lnTo>
                  <a:lnTo>
                    <a:pt x="27541" y="691730"/>
                  </a:lnTo>
                  <a:lnTo>
                    <a:pt x="53349" y="633458"/>
                  </a:lnTo>
                  <a:lnTo>
                    <a:pt x="87147" y="576764"/>
                  </a:lnTo>
                  <a:lnTo>
                    <a:pt x="128625" y="521801"/>
                  </a:lnTo>
                  <a:lnTo>
                    <a:pt x="177474" y="468722"/>
                  </a:lnTo>
                  <a:lnTo>
                    <a:pt x="233386" y="417679"/>
                  </a:lnTo>
                  <a:lnTo>
                    <a:pt x="263893" y="392968"/>
                  </a:lnTo>
                  <a:lnTo>
                    <a:pt x="296050" y="368824"/>
                  </a:lnTo>
                  <a:lnTo>
                    <a:pt x="329818" y="345265"/>
                  </a:lnTo>
                  <a:lnTo>
                    <a:pt x="365159" y="322310"/>
                  </a:lnTo>
                  <a:lnTo>
                    <a:pt x="402034" y="299978"/>
                  </a:lnTo>
                  <a:lnTo>
                    <a:pt x="440404" y="278289"/>
                  </a:lnTo>
                  <a:lnTo>
                    <a:pt x="480230" y="257261"/>
                  </a:lnTo>
                  <a:lnTo>
                    <a:pt x="521474" y="236914"/>
                  </a:lnTo>
                  <a:lnTo>
                    <a:pt x="564098" y="217266"/>
                  </a:lnTo>
                  <a:lnTo>
                    <a:pt x="608062" y="198337"/>
                  </a:lnTo>
                  <a:lnTo>
                    <a:pt x="653329" y="180146"/>
                  </a:lnTo>
                  <a:lnTo>
                    <a:pt x="699858" y="162711"/>
                  </a:lnTo>
                  <a:lnTo>
                    <a:pt x="747613" y="146052"/>
                  </a:lnTo>
                  <a:lnTo>
                    <a:pt x="796554" y="130188"/>
                  </a:lnTo>
                  <a:lnTo>
                    <a:pt x="846643" y="115137"/>
                  </a:lnTo>
                  <a:lnTo>
                    <a:pt x="897840" y="100920"/>
                  </a:lnTo>
                  <a:lnTo>
                    <a:pt x="950108" y="87554"/>
                  </a:lnTo>
                  <a:lnTo>
                    <a:pt x="1003408" y="75059"/>
                  </a:lnTo>
                  <a:lnTo>
                    <a:pt x="1057700" y="63455"/>
                  </a:lnTo>
                  <a:lnTo>
                    <a:pt x="1112948" y="52760"/>
                  </a:lnTo>
                  <a:lnTo>
                    <a:pt x="1169111" y="42992"/>
                  </a:lnTo>
                  <a:lnTo>
                    <a:pt x="1226151" y="34172"/>
                  </a:lnTo>
                  <a:lnTo>
                    <a:pt x="1284030" y="26319"/>
                  </a:lnTo>
                  <a:lnTo>
                    <a:pt x="1342709" y="19450"/>
                  </a:lnTo>
                  <a:lnTo>
                    <a:pt x="1402149" y="13586"/>
                  </a:lnTo>
                  <a:lnTo>
                    <a:pt x="1462312" y="8746"/>
                  </a:lnTo>
                  <a:lnTo>
                    <a:pt x="1523159" y="4948"/>
                  </a:lnTo>
                  <a:lnTo>
                    <a:pt x="1584652" y="2212"/>
                  </a:lnTo>
                  <a:lnTo>
                    <a:pt x="1646752" y="556"/>
                  </a:lnTo>
                  <a:lnTo>
                    <a:pt x="1709419" y="0"/>
                  </a:lnTo>
                  <a:lnTo>
                    <a:pt x="1772087" y="556"/>
                  </a:lnTo>
                  <a:lnTo>
                    <a:pt x="1834187" y="2212"/>
                  </a:lnTo>
                  <a:lnTo>
                    <a:pt x="1895680" y="4948"/>
                  </a:lnTo>
                  <a:lnTo>
                    <a:pt x="1956527" y="8746"/>
                  </a:lnTo>
                  <a:lnTo>
                    <a:pt x="2016690" y="13586"/>
                  </a:lnTo>
                  <a:lnTo>
                    <a:pt x="2076130" y="19450"/>
                  </a:lnTo>
                  <a:lnTo>
                    <a:pt x="2134809" y="26319"/>
                  </a:lnTo>
                  <a:lnTo>
                    <a:pt x="2192688" y="34172"/>
                  </a:lnTo>
                  <a:lnTo>
                    <a:pt x="2249729" y="42992"/>
                  </a:lnTo>
                  <a:lnTo>
                    <a:pt x="2305892" y="52760"/>
                  </a:lnTo>
                  <a:lnTo>
                    <a:pt x="2361139" y="63455"/>
                  </a:lnTo>
                  <a:lnTo>
                    <a:pt x="2415432" y="75059"/>
                  </a:lnTo>
                  <a:lnTo>
                    <a:pt x="2468731" y="87554"/>
                  </a:lnTo>
                  <a:lnTo>
                    <a:pt x="2520999" y="100920"/>
                  </a:lnTo>
                  <a:lnTo>
                    <a:pt x="2572197" y="115137"/>
                  </a:lnTo>
                  <a:lnTo>
                    <a:pt x="2622285" y="130188"/>
                  </a:lnTo>
                  <a:lnTo>
                    <a:pt x="2671226" y="146052"/>
                  </a:lnTo>
                  <a:lnTo>
                    <a:pt x="2718981" y="162711"/>
                  </a:lnTo>
                  <a:lnTo>
                    <a:pt x="2765511" y="180146"/>
                  </a:lnTo>
                  <a:lnTo>
                    <a:pt x="2810777" y="198337"/>
                  </a:lnTo>
                  <a:lnTo>
                    <a:pt x="2854742" y="217266"/>
                  </a:lnTo>
                  <a:lnTo>
                    <a:pt x="2897365" y="236914"/>
                  </a:lnTo>
                  <a:lnTo>
                    <a:pt x="2938609" y="257261"/>
                  </a:lnTo>
                  <a:lnTo>
                    <a:pt x="2978436" y="278289"/>
                  </a:lnTo>
                  <a:lnTo>
                    <a:pt x="3016806" y="299978"/>
                  </a:lnTo>
                  <a:lnTo>
                    <a:pt x="3053680" y="322310"/>
                  </a:lnTo>
                  <a:lnTo>
                    <a:pt x="3089021" y="345265"/>
                  </a:lnTo>
                  <a:lnTo>
                    <a:pt x="3122789" y="368824"/>
                  </a:lnTo>
                  <a:lnTo>
                    <a:pt x="3154946" y="392968"/>
                  </a:lnTo>
                  <a:lnTo>
                    <a:pt x="3185454" y="417679"/>
                  </a:lnTo>
                  <a:lnTo>
                    <a:pt x="3214273" y="442936"/>
                  </a:lnTo>
                  <a:lnTo>
                    <a:pt x="3266692" y="495017"/>
                  </a:lnTo>
                  <a:lnTo>
                    <a:pt x="3311894" y="549056"/>
                  </a:lnTo>
                  <a:lnTo>
                    <a:pt x="3349571" y="604904"/>
                  </a:lnTo>
                  <a:lnTo>
                    <a:pt x="3379412" y="662406"/>
                  </a:lnTo>
                  <a:lnTo>
                    <a:pt x="3401110" y="721411"/>
                  </a:lnTo>
                  <a:lnTo>
                    <a:pt x="3414356" y="781765"/>
                  </a:lnTo>
                  <a:lnTo>
                    <a:pt x="3418840" y="843317"/>
                  </a:lnTo>
                  <a:lnTo>
                    <a:pt x="3417712" y="874234"/>
                  </a:lnTo>
                  <a:lnTo>
                    <a:pt x="3408809" y="935206"/>
                  </a:lnTo>
                  <a:lnTo>
                    <a:pt x="3391299" y="994905"/>
                  </a:lnTo>
                  <a:lnTo>
                    <a:pt x="3365490" y="1053177"/>
                  </a:lnTo>
                  <a:lnTo>
                    <a:pt x="3331692" y="1109871"/>
                  </a:lnTo>
                  <a:lnTo>
                    <a:pt x="3290214" y="1164834"/>
                  </a:lnTo>
                  <a:lnTo>
                    <a:pt x="3241365" y="1217913"/>
                  </a:lnTo>
                  <a:lnTo>
                    <a:pt x="3185454" y="1268956"/>
                  </a:lnTo>
                  <a:lnTo>
                    <a:pt x="3154946" y="1293667"/>
                  </a:lnTo>
                  <a:lnTo>
                    <a:pt x="3122789" y="1317811"/>
                  </a:lnTo>
                  <a:lnTo>
                    <a:pt x="3089021" y="1341370"/>
                  </a:lnTo>
                  <a:lnTo>
                    <a:pt x="3053680" y="1364325"/>
                  </a:lnTo>
                  <a:lnTo>
                    <a:pt x="3016806" y="1386657"/>
                  </a:lnTo>
                  <a:lnTo>
                    <a:pt x="2978436" y="1408346"/>
                  </a:lnTo>
                  <a:lnTo>
                    <a:pt x="2938609" y="1429373"/>
                  </a:lnTo>
                  <a:lnTo>
                    <a:pt x="2897365" y="1449721"/>
                  </a:lnTo>
                  <a:lnTo>
                    <a:pt x="2854742" y="1469368"/>
                  </a:lnTo>
                  <a:lnTo>
                    <a:pt x="2810777" y="1488298"/>
                  </a:lnTo>
                  <a:lnTo>
                    <a:pt x="2765511" y="1506489"/>
                  </a:lnTo>
                  <a:lnTo>
                    <a:pt x="2718981" y="1523924"/>
                  </a:lnTo>
                  <a:lnTo>
                    <a:pt x="2671226" y="1540583"/>
                  </a:lnTo>
                  <a:lnTo>
                    <a:pt x="2622285" y="1556447"/>
                  </a:lnTo>
                  <a:lnTo>
                    <a:pt x="2572197" y="1571498"/>
                  </a:lnTo>
                  <a:lnTo>
                    <a:pt x="2520999" y="1585715"/>
                  </a:lnTo>
                  <a:lnTo>
                    <a:pt x="2468731" y="1599081"/>
                  </a:lnTo>
                  <a:lnTo>
                    <a:pt x="2415432" y="1611575"/>
                  </a:lnTo>
                  <a:lnTo>
                    <a:pt x="2361139" y="1623180"/>
                  </a:lnTo>
                  <a:lnTo>
                    <a:pt x="2305892" y="1633875"/>
                  </a:lnTo>
                  <a:lnTo>
                    <a:pt x="2249729" y="1643642"/>
                  </a:lnTo>
                  <a:lnTo>
                    <a:pt x="2192688" y="1652462"/>
                  </a:lnTo>
                  <a:lnTo>
                    <a:pt x="2134809" y="1660316"/>
                  </a:lnTo>
                  <a:lnTo>
                    <a:pt x="2076130" y="1667184"/>
                  </a:lnTo>
                  <a:lnTo>
                    <a:pt x="2016690" y="1673048"/>
                  </a:lnTo>
                  <a:lnTo>
                    <a:pt x="1956527" y="1677889"/>
                  </a:lnTo>
                  <a:lnTo>
                    <a:pt x="1895680" y="1681687"/>
                  </a:lnTo>
                  <a:lnTo>
                    <a:pt x="1834187" y="1684423"/>
                  </a:lnTo>
                  <a:lnTo>
                    <a:pt x="1772087" y="1686079"/>
                  </a:lnTo>
                  <a:lnTo>
                    <a:pt x="1709419" y="1686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9374635" y="745745"/>
            <a:ext cx="2056908" cy="764952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R="5080" indent="-346710" algn="ctr">
              <a:lnSpc>
                <a:spcPct val="100000"/>
              </a:lnSpc>
              <a:spcBef>
                <a:spcPts val="0"/>
              </a:spcBef>
            </a:pPr>
            <a:r>
              <a:rPr sz="2400" b="1" spc="75" dirty="0">
                <a:solidFill>
                  <a:srgbClr val="0034EC"/>
                </a:solidFill>
                <a:latin typeface="+mn-lt"/>
              </a:rPr>
              <a:t>Вы</a:t>
            </a:r>
            <a:r>
              <a:rPr sz="2400" b="1" spc="40" dirty="0">
                <a:solidFill>
                  <a:srgbClr val="0034EC"/>
                </a:solidFill>
                <a:latin typeface="+mn-lt"/>
              </a:rPr>
              <a:t> </a:t>
            </a:r>
            <a:r>
              <a:rPr sz="2400" b="1" spc="210" dirty="0">
                <a:solidFill>
                  <a:srgbClr val="0034EC"/>
                </a:solidFill>
                <a:latin typeface="+mn-lt"/>
              </a:rPr>
              <a:t>верите </a:t>
            </a:r>
            <a:r>
              <a:rPr sz="2400" b="1" dirty="0">
                <a:solidFill>
                  <a:srgbClr val="0034EC"/>
                </a:solidFill>
                <a:latin typeface="+mn-lt"/>
              </a:rPr>
              <a:t>в</a:t>
            </a:r>
            <a:r>
              <a:rPr sz="2400" b="1" spc="55" dirty="0">
                <a:solidFill>
                  <a:srgbClr val="0034EC"/>
                </a:solidFill>
                <a:latin typeface="+mn-lt"/>
              </a:rPr>
              <a:t> </a:t>
            </a:r>
            <a:r>
              <a:rPr sz="2400" b="1" spc="145" dirty="0">
                <a:solidFill>
                  <a:srgbClr val="0034EC"/>
                </a:solidFill>
                <a:latin typeface="+mn-lt"/>
              </a:rPr>
              <a:t>себя?</a:t>
            </a:r>
            <a:endParaRPr sz="2400" b="1" dirty="0">
              <a:latin typeface="+mn-l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B4E2EE3-EF5D-B742-0802-CA4C82DC6FB3}"/>
              </a:ext>
            </a:extLst>
          </p:cNvPr>
          <p:cNvSpPr txBox="1">
            <a:spLocks/>
          </p:cNvSpPr>
          <p:nvPr/>
        </p:nvSpPr>
        <p:spPr>
          <a:xfrm>
            <a:off x="521427" y="309375"/>
            <a:ext cx="5298609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210" dirty="0">
                <a:latin typeface="+mj-lt"/>
              </a:rPr>
              <a:t>Глубинные</a:t>
            </a:r>
            <a:r>
              <a:rPr lang="ru-RU" spc="90" dirty="0">
                <a:latin typeface="+mj-lt"/>
              </a:rPr>
              <a:t> </a:t>
            </a:r>
            <a:r>
              <a:rPr lang="ru-RU" spc="235" dirty="0">
                <a:latin typeface="+mj-lt"/>
              </a:rPr>
              <a:t>интервью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3F7EF9F-F913-F008-9DCF-419A47C66A85}"/>
              </a:ext>
            </a:extLst>
          </p:cNvPr>
          <p:cNvSpPr txBox="1"/>
          <p:nvPr/>
        </p:nvSpPr>
        <p:spPr>
          <a:xfrm>
            <a:off x="546137" y="1094538"/>
            <a:ext cx="6080693" cy="93346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ru-RU" sz="2000" dirty="0"/>
              <a:t>Метод качественных исследования в форме беседы с респондентом один на один по заранее подготовленному сценарию (с записью на диктофон)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51B248-90E4-5A1A-0225-B3B21FD385A5}"/>
              </a:ext>
            </a:extLst>
          </p:cNvPr>
          <p:cNvSpPr txBox="1"/>
          <p:nvPr/>
        </p:nvSpPr>
        <p:spPr>
          <a:xfrm>
            <a:off x="521426" y="2387585"/>
            <a:ext cx="6802012" cy="4375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b="1" dirty="0">
                <a:cs typeface="Arial"/>
              </a:rPr>
              <a:t>Пример вопросов интервью:</a:t>
            </a:r>
          </a:p>
          <a:p>
            <a:pPr marL="180000" indent="-180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В каких случаях вы заказываете еду?</a:t>
            </a:r>
          </a:p>
          <a:p>
            <a:pPr marL="180000" indent="-180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Как вы принимаете решение о том, где заказать еду?</a:t>
            </a:r>
          </a:p>
          <a:p>
            <a:pPr marL="180000" indent="-180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Какие проблемы возникали у вас при заказе еды?</a:t>
            </a:r>
          </a:p>
          <a:p>
            <a:pPr marL="180000" indent="-180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Как вы их решали?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pc="120" dirty="0"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b="1" spc="120" dirty="0">
                <a:cs typeface="Arial"/>
              </a:rPr>
              <a:t>Когда применяется:</a:t>
            </a:r>
          </a:p>
          <a:p>
            <a:pPr marL="180000" indent="-180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при необходимости более глубокого анализа скрытых мотивов/ощущений</a:t>
            </a:r>
          </a:p>
          <a:p>
            <a:pPr marL="180000" indent="-180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когда на респондента может оказать влияние мнение окружающих</a:t>
            </a:r>
          </a:p>
          <a:p>
            <a:pPr marL="180000" indent="-180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при обсуждении деликатных или конфиденциальных тем и вопросов</a:t>
            </a:r>
          </a:p>
          <a:p>
            <a:pPr marL="180000" indent="-1800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для более подробного понимания сложного поведения респондента в определенных ситуациях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ED4E28-2686-5FB7-8A3A-0D948C39E586}"/>
              </a:ext>
            </a:extLst>
          </p:cNvPr>
          <p:cNvSpPr txBox="1"/>
          <p:nvPr/>
        </p:nvSpPr>
        <p:spPr>
          <a:xfrm>
            <a:off x="7323438" y="4635316"/>
            <a:ext cx="48685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Преимущества глубинных интервью: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dirty="0"/>
              <a:t>Более глубокое погружение в проблему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dirty="0"/>
              <a:t>Персональный контакт с респондентом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dirty="0"/>
              <a:t>Нейтрализуется отрицательное влияние группы, которое может проявляться в фокус-группе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10" dirty="0"/>
              <a:t>Глубинные</a:t>
            </a:r>
            <a:r>
              <a:rPr sz="4000" spc="90" dirty="0"/>
              <a:t> </a:t>
            </a:r>
            <a:r>
              <a:rPr sz="4000" spc="235" dirty="0"/>
              <a:t>интервью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686830" y="1729977"/>
            <a:ext cx="9109075" cy="42447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1800" b="1" dirty="0">
                <a:solidFill>
                  <a:srgbClr val="0432FF"/>
                </a:solidFill>
                <a:latin typeface="Arial"/>
                <a:cs typeface="Arial"/>
              </a:rPr>
              <a:t>Зачем используют:</a:t>
            </a:r>
            <a:r>
              <a:rPr lang="ru-RU" sz="1800" dirty="0">
                <a:latin typeface="Arial"/>
                <a:cs typeface="Arial"/>
              </a:rPr>
              <a:t> чтобы узнать потребности, привычки, проблемы и боли, выявить паттерны поведения, сценарии использования продуктов, отношение к тем или иным явлениям.</a:t>
            </a: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1800" dirty="0">
              <a:latin typeface="Arial"/>
              <a:cs typeface="Arial"/>
            </a:endParaRP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1800" dirty="0">
              <a:latin typeface="Arial"/>
              <a:cs typeface="Arial"/>
            </a:endParaRP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1800" b="1" dirty="0">
                <a:solidFill>
                  <a:srgbClr val="0432FF"/>
                </a:solidFill>
                <a:latin typeface="Arial"/>
                <a:cs typeface="Arial"/>
              </a:rPr>
              <a:t>Как проводят:</a:t>
            </a:r>
            <a:r>
              <a:rPr lang="ru-RU" sz="1800" dirty="0">
                <a:latin typeface="Arial"/>
                <a:cs typeface="Arial"/>
              </a:rPr>
              <a:t> беседа 1 на 1.</a:t>
            </a:r>
            <a:br>
              <a:rPr lang="ru-RU" sz="1800" dirty="0">
                <a:latin typeface="Arial"/>
                <a:cs typeface="Arial"/>
              </a:rPr>
            </a:br>
            <a:r>
              <a:rPr lang="ru-RU" sz="1800" dirty="0">
                <a:latin typeface="Arial"/>
                <a:cs typeface="Arial"/>
              </a:rPr>
              <a:t>Очно или по видеосвязи. Интервью может длиться от 30 мин. до 2 часов.</a:t>
            </a: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1800" dirty="0">
              <a:latin typeface="Arial"/>
              <a:cs typeface="Arial"/>
            </a:endParaRP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endParaRPr lang="ru-RU" sz="1800" dirty="0">
              <a:latin typeface="Arial"/>
              <a:cs typeface="Arial"/>
            </a:endParaRPr>
          </a:p>
          <a:p>
            <a:pPr marL="12700" marR="264160">
              <a:lnSpc>
                <a:spcPct val="100000"/>
              </a:lnSpc>
              <a:spcBef>
                <a:spcPts val="100"/>
              </a:spcBef>
            </a:pPr>
            <a:r>
              <a:rPr lang="ru-RU" sz="1800" b="1" dirty="0">
                <a:solidFill>
                  <a:srgbClr val="0432FF"/>
                </a:solidFill>
                <a:latin typeface="Arial"/>
                <a:cs typeface="Arial"/>
              </a:rPr>
              <a:t>Сколько респондентов:</a:t>
            </a:r>
            <a:r>
              <a:rPr lang="ru-RU" sz="1800" dirty="0">
                <a:latin typeface="Arial"/>
                <a:cs typeface="Arial"/>
              </a:rPr>
              <a:t> от 10 в случае однородной аудитории исследования до 30 при наличии нескольких сегментов.</a:t>
            </a:r>
            <a:br>
              <a:rPr lang="ru-RU" sz="1800" dirty="0">
                <a:latin typeface="Arial"/>
                <a:cs typeface="Arial"/>
              </a:rPr>
            </a:br>
            <a:r>
              <a:rPr lang="ru-RU" sz="1800" dirty="0">
                <a:latin typeface="Arial"/>
                <a:cs typeface="Arial"/>
              </a:rPr>
              <a:t>Обычно при общении с одним сегментом аудитории уже на 5-7 интервью респонденты начинают повторяться. Ты замечаешь, что все паттерны поведения, потребности, привычки и боли были в ответах раньше. Новой информации не приходит — можно заканчивать.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522" y="4547801"/>
            <a:ext cx="589349" cy="1189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471" y="1731975"/>
            <a:ext cx="881949" cy="8819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7843" y="3037147"/>
            <a:ext cx="881949" cy="8819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605444"/>
            <a:ext cx="105156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310" dirty="0">
                <a:latin typeface="+mn-lt"/>
              </a:rPr>
              <a:t>Продуктовые / Маркетинговые</a:t>
            </a:r>
            <a:r>
              <a:rPr lang="ru-RU" spc="80" dirty="0">
                <a:latin typeface="+mn-lt"/>
              </a:rPr>
              <a:t> </a:t>
            </a:r>
            <a:r>
              <a:rPr lang="ru-RU" spc="245" dirty="0">
                <a:latin typeface="+mn-lt"/>
              </a:rPr>
              <a:t>исследования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36144" y="2347274"/>
            <a:ext cx="2741295" cy="364490"/>
          </a:xfrm>
          <a:custGeom>
            <a:avLst/>
            <a:gdLst/>
            <a:ahLst/>
            <a:cxnLst/>
            <a:rect l="l" t="t" r="r" b="b"/>
            <a:pathLst>
              <a:path w="2741295" h="364489">
                <a:moveTo>
                  <a:pt x="1370549" y="364199"/>
                </a:moveTo>
                <a:lnTo>
                  <a:pt x="0" y="182099"/>
                </a:lnTo>
                <a:lnTo>
                  <a:pt x="1370549" y="0"/>
                </a:lnTo>
                <a:lnTo>
                  <a:pt x="2741099" y="182099"/>
                </a:lnTo>
                <a:lnTo>
                  <a:pt x="1370549" y="3641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0844" y="2347274"/>
            <a:ext cx="2741295" cy="364490"/>
          </a:xfrm>
          <a:custGeom>
            <a:avLst/>
            <a:gdLst/>
            <a:ahLst/>
            <a:cxnLst/>
            <a:rect l="l" t="t" r="r" b="b"/>
            <a:pathLst>
              <a:path w="2741295" h="364489">
                <a:moveTo>
                  <a:pt x="1370549" y="364199"/>
                </a:moveTo>
                <a:lnTo>
                  <a:pt x="0" y="182099"/>
                </a:lnTo>
                <a:lnTo>
                  <a:pt x="1370549" y="0"/>
                </a:lnTo>
                <a:lnTo>
                  <a:pt x="2741099" y="182099"/>
                </a:lnTo>
                <a:lnTo>
                  <a:pt x="1370549" y="3641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682941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Этапы проведения глубинного интервью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5754" y="3232132"/>
            <a:ext cx="3317240" cy="222625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Цель и задачи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Сегменты респондентов (требования)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Поиск респондентов</a:t>
            </a:r>
          </a:p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Подготовка опросника (сценария интервью)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12053" y="3354411"/>
            <a:ext cx="3546844" cy="16696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545465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Проведение и запись интервью</a:t>
            </a:r>
          </a:p>
          <a:p>
            <a:pPr marL="441325" marR="545465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Корректировка опросника (при необходимости)</a:t>
            </a:r>
          </a:p>
          <a:p>
            <a:pPr marL="441325" marR="545465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33523" y="3359956"/>
            <a:ext cx="3448685" cy="16696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86614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Анализ полученной информации</a:t>
            </a:r>
          </a:p>
          <a:p>
            <a:pPr marL="441325" marR="86614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dirty="0">
                <a:latin typeface="Arial"/>
                <a:cs typeface="Arial"/>
              </a:rPr>
              <a:t>Подготовка к количественному интервью</a:t>
            </a:r>
          </a:p>
          <a:p>
            <a:pPr marL="441325" marR="866140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9712" y="2252512"/>
            <a:ext cx="2239010" cy="567811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b="1" spc="70" dirty="0">
                <a:solidFill>
                  <a:srgbClr val="FFFFFF"/>
                </a:solidFill>
                <a:latin typeface="Arial"/>
                <a:cs typeface="Arial"/>
              </a:rPr>
              <a:t>Подготовка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455C8EE-88AA-E3D0-3531-9DFD7A7F14A9}"/>
              </a:ext>
            </a:extLst>
          </p:cNvPr>
          <p:cNvSpPr txBox="1"/>
          <p:nvPr/>
        </p:nvSpPr>
        <p:spPr>
          <a:xfrm>
            <a:off x="4625555" y="2256163"/>
            <a:ext cx="2239010" cy="567811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/>
            <a:r>
              <a:rPr lang="ru-RU" b="1" spc="70" dirty="0">
                <a:solidFill>
                  <a:srgbClr val="FFFFFF"/>
                </a:solidFill>
                <a:latin typeface="Arial"/>
                <a:cs typeface="Arial"/>
              </a:rPr>
              <a:t>Проведение</a:t>
            </a:r>
            <a:endParaRPr dirty="0">
              <a:latin typeface="Arial"/>
              <a:cs typeface="Arial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9C81331B-7870-2F13-C0A2-6EA8FF57301C}"/>
              </a:ext>
            </a:extLst>
          </p:cNvPr>
          <p:cNvSpPr txBox="1"/>
          <p:nvPr/>
        </p:nvSpPr>
        <p:spPr>
          <a:xfrm>
            <a:off x="8576072" y="2252512"/>
            <a:ext cx="2239010" cy="567811"/>
          </a:xfrm>
          <a:prstGeom prst="rect">
            <a:avLst/>
          </a:prstGeom>
          <a:solidFill>
            <a:srgbClr val="0034EC"/>
          </a:solidFill>
        </p:spPr>
        <p:txBody>
          <a:bodyPr vert="horz" wrap="square" lIns="144000" tIns="144000" rIns="144000" bIns="144000" rtlCol="0">
            <a:spAutoFit/>
          </a:bodyPr>
          <a:lstStyle/>
          <a:p>
            <a:pPr algn="ctr"/>
            <a:r>
              <a:rPr lang="ru-RU" b="1" spc="70" dirty="0">
                <a:solidFill>
                  <a:srgbClr val="FFFFFF"/>
                </a:solidFill>
                <a:latin typeface="Arial"/>
                <a:cs typeface="Arial"/>
              </a:rPr>
              <a:t>Анализ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099" y="541588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spc="229" dirty="0"/>
              <a:t>Подготовка.</a:t>
            </a:r>
            <a:r>
              <a:rPr lang="ru-RU" sz="4000" spc="60" dirty="0"/>
              <a:t> </a:t>
            </a:r>
            <a:r>
              <a:rPr lang="ru-RU" sz="4000" spc="335" dirty="0"/>
              <a:t>Цели</a:t>
            </a:r>
            <a:r>
              <a:rPr lang="ru-RU" sz="4000" spc="60" dirty="0"/>
              <a:t> </a:t>
            </a:r>
            <a:r>
              <a:rPr lang="ru-RU" sz="4000" spc="390" dirty="0"/>
              <a:t>и</a:t>
            </a:r>
            <a:r>
              <a:rPr lang="ru-RU" sz="4000" spc="65" dirty="0"/>
              <a:t> </a:t>
            </a:r>
            <a:r>
              <a:rPr lang="ru-RU" sz="4000" spc="265" dirty="0"/>
              <a:t>задачи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681099" y="1510233"/>
            <a:ext cx="9136669" cy="49526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55" dirty="0">
                <a:solidFill>
                  <a:srgbClr val="0034EC"/>
                </a:solidFill>
                <a:cs typeface="Arial"/>
              </a:rPr>
              <a:t>Определите</a:t>
            </a:r>
            <a:r>
              <a:rPr sz="2400" b="1" spc="15" dirty="0">
                <a:solidFill>
                  <a:srgbClr val="0034EC"/>
                </a:solidFill>
                <a:cs typeface="Arial"/>
              </a:rPr>
              <a:t> </a:t>
            </a:r>
            <a:r>
              <a:rPr sz="2400" b="1" spc="110" dirty="0">
                <a:solidFill>
                  <a:srgbClr val="0034EC"/>
                </a:solidFill>
                <a:cs typeface="Arial"/>
              </a:rPr>
              <a:t>главные</a:t>
            </a:r>
            <a:r>
              <a:rPr sz="2400" b="1" spc="20" dirty="0">
                <a:solidFill>
                  <a:srgbClr val="0034EC"/>
                </a:solidFill>
                <a:cs typeface="Arial"/>
              </a:rPr>
              <a:t> </a:t>
            </a:r>
            <a:r>
              <a:rPr sz="2400" b="1" spc="85" dirty="0">
                <a:solidFill>
                  <a:srgbClr val="0034EC"/>
                </a:solidFill>
                <a:cs typeface="Arial"/>
              </a:rPr>
              <a:t>3-</a:t>
            </a:r>
            <a:r>
              <a:rPr sz="2400" b="1" spc="105" dirty="0">
                <a:solidFill>
                  <a:srgbClr val="0034EC"/>
                </a:solidFill>
                <a:cs typeface="Arial"/>
              </a:rPr>
              <a:t>5</a:t>
            </a:r>
            <a:r>
              <a:rPr sz="2400" b="1" spc="20" dirty="0">
                <a:solidFill>
                  <a:srgbClr val="0034EC"/>
                </a:solidFill>
                <a:cs typeface="Arial"/>
              </a:rPr>
              <a:t> </a:t>
            </a:r>
            <a:r>
              <a:rPr sz="2400" b="1" spc="120" dirty="0">
                <a:solidFill>
                  <a:srgbClr val="0034EC"/>
                </a:solidFill>
                <a:cs typeface="Arial"/>
              </a:rPr>
              <a:t>задач</a:t>
            </a:r>
            <a:r>
              <a:rPr sz="2400" b="1" spc="20" dirty="0">
                <a:solidFill>
                  <a:srgbClr val="0034EC"/>
                </a:solidFill>
                <a:cs typeface="Arial"/>
              </a:rPr>
              <a:t> </a:t>
            </a:r>
            <a:r>
              <a:rPr sz="2400" b="1" spc="100" dirty="0">
                <a:solidFill>
                  <a:srgbClr val="0034EC"/>
                </a:solidFill>
                <a:cs typeface="Arial"/>
              </a:rPr>
              <a:t>для</a:t>
            </a:r>
            <a:r>
              <a:rPr sz="2400" b="1" spc="20" dirty="0">
                <a:solidFill>
                  <a:srgbClr val="0034EC"/>
                </a:solidFill>
                <a:cs typeface="Arial"/>
              </a:rPr>
              <a:t> </a:t>
            </a:r>
            <a:r>
              <a:rPr sz="2400" b="1" spc="100" dirty="0">
                <a:solidFill>
                  <a:srgbClr val="0034EC"/>
                </a:solidFill>
                <a:cs typeface="Arial"/>
              </a:rPr>
              <a:t>исследования.</a:t>
            </a:r>
            <a:endParaRPr sz="2400" dirty="0">
              <a:cs typeface="Arial"/>
            </a:endParaRPr>
          </a:p>
          <a:p>
            <a:pPr marL="12700" marR="173990">
              <a:lnSpc>
                <a:spcPct val="100000"/>
              </a:lnSpc>
              <a:spcBef>
                <a:spcPts val="2425"/>
              </a:spcBef>
            </a:pPr>
            <a:r>
              <a:rPr lang="ru-RU" dirty="0"/>
              <a:t>Это ключевые задачи, ответы на которые помогут вам:</a:t>
            </a:r>
          </a:p>
          <a:p>
            <a:pPr marL="298450" marR="17399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dirty="0"/>
              <a:t>улучшить продукт,</a:t>
            </a:r>
          </a:p>
          <a:p>
            <a:pPr marL="298450" marR="17399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dirty="0"/>
              <a:t>нарастить выручку,</a:t>
            </a:r>
          </a:p>
          <a:p>
            <a:pPr marL="298450" marR="17399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dirty="0"/>
              <a:t>найти новые аудитории,</a:t>
            </a:r>
          </a:p>
          <a:p>
            <a:pPr marL="298450" marR="17399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dirty="0"/>
              <a:t>повысить эффективность маркетинга.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lang="ru-RU" sz="2000" b="1" dirty="0">
                <a:solidFill>
                  <a:srgbClr val="0432FF"/>
                </a:solidFill>
              </a:rPr>
              <a:t>Пример исследования аудитории курсов по продажам:</a:t>
            </a: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1700" dirty="0">
                <a:latin typeface="Arial"/>
                <a:cs typeface="Arial"/>
              </a:rPr>
              <a:t>Понять </a:t>
            </a:r>
            <a:r>
              <a:rPr lang="ru-RU" sz="1700" b="1" dirty="0">
                <a:latin typeface="Arial"/>
                <a:cs typeface="Arial"/>
              </a:rPr>
              <a:t>у каких сегментов ЦА</a:t>
            </a:r>
            <a:r>
              <a:rPr lang="ru-RU" sz="1700" dirty="0">
                <a:latin typeface="Arial"/>
                <a:cs typeface="Arial"/>
              </a:rPr>
              <a:t> есть наиболее ярко выраженная </a:t>
            </a:r>
            <a:r>
              <a:rPr lang="ru-RU" sz="1700" b="1" dirty="0">
                <a:latin typeface="Arial"/>
                <a:cs typeface="Arial"/>
              </a:rPr>
              <a:t>потребность</a:t>
            </a:r>
            <a:r>
              <a:rPr lang="ru-RU" sz="1700" dirty="0">
                <a:latin typeface="Arial"/>
                <a:cs typeface="Arial"/>
              </a:rPr>
              <a:t> в обучении навыков продаж, и они готовы за это платить</a:t>
            </a: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1700" dirty="0">
                <a:latin typeface="Arial"/>
                <a:cs typeface="Arial"/>
              </a:rPr>
              <a:t>Понять, главные </a:t>
            </a:r>
            <a:r>
              <a:rPr lang="ru-RU" sz="1700" b="1" dirty="0">
                <a:latin typeface="Arial"/>
                <a:cs typeface="Arial"/>
              </a:rPr>
              <a:t>задачи</a:t>
            </a:r>
            <a:r>
              <a:rPr lang="ru-RU" sz="1700" dirty="0">
                <a:latin typeface="Arial"/>
                <a:cs typeface="Arial"/>
              </a:rPr>
              <a:t> людей, которые покупали курсы по продажам &gt; 30000</a:t>
            </a: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1700" dirty="0">
                <a:latin typeface="Arial"/>
                <a:cs typeface="Arial"/>
              </a:rPr>
              <a:t>Какие </a:t>
            </a:r>
            <a:r>
              <a:rPr lang="ru-RU" sz="1700" b="1" dirty="0">
                <a:latin typeface="Arial"/>
                <a:cs typeface="Arial"/>
              </a:rPr>
              <a:t>цели</a:t>
            </a:r>
            <a:r>
              <a:rPr lang="ru-RU" sz="1700" dirty="0">
                <a:latin typeface="Arial"/>
                <a:cs typeface="Arial"/>
              </a:rPr>
              <a:t> человек ставит перед обучением?</a:t>
            </a: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1700" dirty="0">
                <a:latin typeface="Arial"/>
                <a:cs typeface="Arial"/>
              </a:rPr>
              <a:t>Какие </a:t>
            </a:r>
            <a:r>
              <a:rPr lang="ru-RU" sz="1700" b="1" dirty="0">
                <a:latin typeface="Arial"/>
                <a:cs typeface="Arial"/>
              </a:rPr>
              <a:t>требования / ожидания </a:t>
            </a:r>
            <a:r>
              <a:rPr lang="ru-RU" sz="1700" dirty="0">
                <a:latin typeface="Arial"/>
                <a:cs typeface="Arial"/>
              </a:rPr>
              <a:t>были от продукта?</a:t>
            </a: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1700" dirty="0">
                <a:latin typeface="Arial"/>
                <a:cs typeface="Arial"/>
              </a:rPr>
              <a:t>Что / где искали?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099" y="66633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Подготовка. Гипотезы по сегментам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1099" y="1723444"/>
            <a:ext cx="8606155" cy="288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35"/>
              </a:spcBef>
            </a:pPr>
            <a:r>
              <a:rPr lang="ru-RU" spc="65" dirty="0">
                <a:latin typeface="Arial"/>
                <a:cs typeface="Arial"/>
              </a:rPr>
              <a:t>На старте нужно выделить гипотезы по тем сегментам аудитории, которых нужно покрыть в рамках исследования:</a:t>
            </a:r>
            <a:br>
              <a:rPr lang="ru-RU" spc="65" dirty="0">
                <a:latin typeface="Arial"/>
                <a:cs typeface="Arial"/>
              </a:rPr>
            </a:br>
            <a:endParaRPr lang="en-US" spc="6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35"/>
              </a:spcBef>
            </a:pPr>
            <a:r>
              <a:rPr lang="ru-RU" spc="65" dirty="0">
                <a:latin typeface="Arial"/>
                <a:cs typeface="Arial"/>
              </a:rPr>
              <a:t>В примере для продукта «курсы по продажам»:</a:t>
            </a:r>
            <a:endParaRPr lang="en-US" spc="65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pc="65" dirty="0">
                <a:latin typeface="Arial"/>
                <a:cs typeface="Arial"/>
              </a:rPr>
              <a:t>«руководители компаний»,</a:t>
            </a:r>
            <a:endParaRPr lang="en-US" spc="65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pc="65" dirty="0">
                <a:latin typeface="Arial"/>
                <a:cs typeface="Arial"/>
              </a:rPr>
              <a:t>«руководители отделов продаж»,</a:t>
            </a:r>
            <a:endParaRPr lang="en-US" spc="65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pc="65" dirty="0">
                <a:latin typeface="Arial"/>
                <a:cs typeface="Arial"/>
              </a:rPr>
              <a:t>«сотрудники отделов продаж» и т.п.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38ECA2-808B-95AF-F7B5-EB93AAE2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567" y="3136567"/>
            <a:ext cx="5144941" cy="343483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sz="4000" spc="110" dirty="0"/>
              <a:t>Где</a:t>
            </a:r>
            <a:r>
              <a:rPr sz="4000" spc="55" dirty="0"/>
              <a:t> </a:t>
            </a:r>
            <a:r>
              <a:rPr sz="4000" spc="280" dirty="0"/>
              <a:t>искать</a:t>
            </a:r>
            <a:r>
              <a:rPr sz="4000" spc="60" dirty="0"/>
              <a:t> </a:t>
            </a:r>
            <a:r>
              <a:rPr sz="4000" spc="225" dirty="0"/>
              <a:t>респондентов?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503707" y="2236876"/>
            <a:ext cx="28397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Друзья и знакомые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90507" y="3923349"/>
            <a:ext cx="547497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0940" marR="1163320" indent="-1270" algn="ctr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Социальные сети (Facebook + Linkedin):</a:t>
            </a:r>
          </a:p>
          <a:p>
            <a:pPr algn="ctr">
              <a:lnSpc>
                <a:spcPct val="100000"/>
              </a:lnSpc>
            </a:pPr>
            <a:r>
              <a:rPr sz="2400" dirty="0"/>
              <a:t>профили нужных людей, сообщества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2097" y="4092699"/>
            <a:ext cx="39649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lang="ru-RU" sz="2400" dirty="0"/>
              <a:t>Специальные рекрутеры и агентства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75745" y="2079974"/>
            <a:ext cx="430403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2035" marR="5080" indent="-1029969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Платформы для рекрутмента (Respondent.io)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736710" y="1780575"/>
            <a:ext cx="10735310" cy="4863465"/>
            <a:chOff x="736710" y="1780575"/>
            <a:chExt cx="10735310" cy="4863465"/>
          </a:xfrm>
        </p:grpSpPr>
        <p:sp>
          <p:nvSpPr>
            <p:cNvPr id="8" name="object 8"/>
            <p:cNvSpPr/>
            <p:nvPr/>
          </p:nvSpPr>
          <p:spPr>
            <a:xfrm>
              <a:off x="736710" y="1780575"/>
              <a:ext cx="10675620" cy="3656965"/>
            </a:xfrm>
            <a:custGeom>
              <a:avLst/>
              <a:gdLst/>
              <a:ahLst/>
              <a:cxnLst/>
              <a:rect l="l" t="t" r="r" b="b"/>
              <a:pathLst>
                <a:path w="10675620" h="3656965">
                  <a:moveTo>
                    <a:pt x="4662175" y="0"/>
                  </a:moveTo>
                  <a:lnTo>
                    <a:pt x="4662175" y="3656699"/>
                  </a:lnTo>
                </a:path>
                <a:path w="10675620" h="3656965">
                  <a:moveTo>
                    <a:pt x="0" y="1616577"/>
                  </a:moveTo>
                  <a:lnTo>
                    <a:pt x="10675500" y="1616577"/>
                  </a:lnTo>
                </a:path>
              </a:pathLst>
            </a:custGeom>
            <a:ln w="380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32400" y="5307474"/>
              <a:ext cx="1339449" cy="1336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7945" y="452497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sz="4000" b="0" spc="445" dirty="0">
                <a:latin typeface="+mj-lt"/>
              </a:rPr>
              <a:t>Как</a:t>
            </a:r>
            <a:r>
              <a:rPr lang="ru-RU" sz="4000" b="0" spc="55" dirty="0">
                <a:latin typeface="+mj-lt"/>
              </a:rPr>
              <a:t> </a:t>
            </a:r>
            <a:r>
              <a:rPr lang="ru-RU" sz="4000" b="0" spc="260" dirty="0">
                <a:latin typeface="+mj-lt"/>
              </a:rPr>
              <a:t>пригласить</a:t>
            </a:r>
            <a:r>
              <a:rPr lang="ru-RU" sz="4000" b="0" spc="60" dirty="0">
                <a:latin typeface="+mj-lt"/>
              </a:rPr>
              <a:t> </a:t>
            </a:r>
            <a:r>
              <a:rPr lang="ru-RU" sz="4000" b="0" spc="300" dirty="0">
                <a:latin typeface="+mj-lt"/>
              </a:rPr>
              <a:t>на</a:t>
            </a:r>
            <a:r>
              <a:rPr lang="ru-RU" sz="4000" b="0" spc="60" dirty="0">
                <a:latin typeface="+mj-lt"/>
              </a:rPr>
              <a:t> </a:t>
            </a:r>
            <a:r>
              <a:rPr lang="ru-RU" sz="4000" b="0" spc="235" dirty="0">
                <a:latin typeface="+mj-lt"/>
              </a:rPr>
              <a:t>интервью</a:t>
            </a:r>
            <a:endParaRPr lang="ru-RU" sz="4000" b="0" dirty="0">
              <a:latin typeface="+mj-l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93405" y="1449399"/>
            <a:ext cx="3846195" cy="5128260"/>
            <a:chOff x="8060776" y="1449399"/>
            <a:chExt cx="3846195" cy="51282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9751" y="1449399"/>
              <a:ext cx="1539624" cy="25428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66737" y="2488050"/>
              <a:ext cx="1940149" cy="3641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0776" y="3771199"/>
              <a:ext cx="1539623" cy="280625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 rotWithShape="1">
          <a:blip r:embed="rId5" cstate="print"/>
          <a:srcRect t="6442"/>
          <a:stretch/>
        </p:blipFill>
        <p:spPr>
          <a:xfrm>
            <a:off x="4898892" y="1238550"/>
            <a:ext cx="3025908" cy="55902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F37DAE-EFFE-530A-FCE8-F057E30C2D98}"/>
              </a:ext>
            </a:extLst>
          </p:cNvPr>
          <p:cNvSpPr txBox="1"/>
          <p:nvPr/>
        </p:nvSpPr>
        <p:spPr>
          <a:xfrm>
            <a:off x="608999" y="1600200"/>
            <a:ext cx="4021288" cy="33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Максимально непринужденно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ЦА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тему исследования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Определить, что хотите узнать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время интервью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Указать конфиденциальность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Призыв к действию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9025" y="310597"/>
            <a:ext cx="7686040" cy="67088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lang="ru-RU" spc="240" dirty="0"/>
              <a:t>Таблица </a:t>
            </a:r>
            <a:r>
              <a:rPr lang="ru-RU" spc="160" dirty="0"/>
              <a:t>с</a:t>
            </a:r>
            <a:r>
              <a:rPr lang="ru-RU" spc="45" dirty="0"/>
              <a:t> </a:t>
            </a:r>
            <a:r>
              <a:rPr lang="ru-RU" spc="265" dirty="0"/>
              <a:t>респондентами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5982" y="1114430"/>
            <a:ext cx="8226050" cy="57564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9025" y="1808175"/>
            <a:ext cx="2502535" cy="3637279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427038" indent="-379413">
              <a:lnSpc>
                <a:spcPct val="100000"/>
              </a:lnSpc>
              <a:spcBef>
                <a:spcPts val="1100"/>
              </a:spcBef>
              <a:buClr>
                <a:srgbClr val="0034EC"/>
              </a:buClr>
              <a:buFont typeface="+mj-lt"/>
              <a:buAutoNum type="arabicPeriod"/>
              <a:tabLst>
                <a:tab pos="461963" algn="l"/>
                <a:tab pos="463550" algn="l"/>
              </a:tabLst>
            </a:pPr>
            <a:r>
              <a:rPr sz="1800" spc="160" dirty="0">
                <a:latin typeface="Arial"/>
                <a:cs typeface="Arial"/>
              </a:rPr>
              <a:t>ФИО</a:t>
            </a:r>
            <a:endParaRPr sz="1800" dirty="0">
              <a:latin typeface="Arial"/>
              <a:cs typeface="Arial"/>
            </a:endParaRPr>
          </a:p>
          <a:p>
            <a:pPr marL="462915" indent="-426084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140" dirty="0">
                <a:latin typeface="Arial"/>
                <a:cs typeface="Arial"/>
              </a:rPr>
              <a:t>Источник</a:t>
            </a:r>
            <a:endParaRPr sz="1800" dirty="0">
              <a:latin typeface="Arial"/>
              <a:cs typeface="Arial"/>
            </a:endParaRPr>
          </a:p>
          <a:p>
            <a:pPr marL="462915" indent="-42418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125" dirty="0">
                <a:latin typeface="Arial"/>
                <a:cs typeface="Arial"/>
              </a:rPr>
              <a:t>Тип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25" dirty="0">
                <a:latin typeface="Arial"/>
                <a:cs typeface="Arial"/>
              </a:rPr>
              <a:t>связи</a:t>
            </a:r>
            <a:endParaRPr sz="1800" dirty="0">
              <a:latin typeface="Arial"/>
              <a:cs typeface="Arial"/>
            </a:endParaRPr>
          </a:p>
          <a:p>
            <a:pPr marL="461963" indent="-452438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1963" algn="l"/>
                <a:tab pos="463550" algn="l"/>
              </a:tabLst>
            </a:pPr>
            <a:r>
              <a:rPr sz="1800" spc="215" dirty="0">
                <a:latin typeface="Arial"/>
                <a:cs typeface="Arial"/>
              </a:rPr>
              <a:t>Ник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/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телефон</a:t>
            </a:r>
            <a:endParaRPr sz="1800" dirty="0">
              <a:latin typeface="Arial"/>
              <a:cs typeface="Arial"/>
            </a:endParaRPr>
          </a:p>
          <a:p>
            <a:pPr marL="462915" indent="-424815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140" dirty="0">
                <a:latin typeface="Arial"/>
                <a:cs typeface="Arial"/>
              </a:rPr>
              <a:t>Комментарий</a:t>
            </a:r>
            <a:endParaRPr sz="1800" dirty="0">
              <a:latin typeface="Arial"/>
              <a:cs typeface="Arial"/>
            </a:endParaRPr>
          </a:p>
          <a:p>
            <a:pPr marL="462915" indent="-43688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80" dirty="0">
                <a:latin typeface="Arial"/>
                <a:cs typeface="Arial"/>
              </a:rPr>
              <a:t>Дата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интервью</a:t>
            </a:r>
            <a:endParaRPr sz="1800" dirty="0">
              <a:latin typeface="Arial"/>
              <a:cs typeface="Arial"/>
            </a:endParaRPr>
          </a:p>
          <a:p>
            <a:pPr marL="462915" indent="-419734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150" dirty="0">
                <a:latin typeface="Arial"/>
                <a:cs typeface="Arial"/>
              </a:rPr>
              <a:t>Время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интервью</a:t>
            </a:r>
            <a:endParaRPr sz="1800" dirty="0">
              <a:latin typeface="Arial"/>
              <a:cs typeface="Arial"/>
            </a:endParaRPr>
          </a:p>
          <a:p>
            <a:pPr marL="462915" indent="-441959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-10" dirty="0">
                <a:latin typeface="Arial"/>
                <a:cs typeface="Arial"/>
              </a:rPr>
              <a:t>Статус</a:t>
            </a:r>
            <a:endParaRPr sz="1800" dirty="0">
              <a:latin typeface="Arial"/>
              <a:cs typeface="Arial"/>
            </a:endParaRPr>
          </a:p>
          <a:p>
            <a:pPr marL="462915" indent="-431800">
              <a:lnSpc>
                <a:spcPct val="100000"/>
              </a:lnSpc>
              <a:spcBef>
                <a:spcPts val="1000"/>
              </a:spcBef>
              <a:buClr>
                <a:srgbClr val="0034EC"/>
              </a:buClr>
              <a:buFont typeface="Arial"/>
              <a:buAutoNum type="arabicPeriod"/>
              <a:tabLst>
                <a:tab pos="462915" algn="l"/>
                <a:tab pos="463550" algn="l"/>
              </a:tabLst>
            </a:pPr>
            <a:r>
              <a:rPr sz="1800" spc="75" dirty="0">
                <a:latin typeface="Arial"/>
                <a:cs typeface="Arial"/>
              </a:rPr>
              <a:t>Кто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добавил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328" y="655966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lang="ru-RU" sz="4000" spc="130" dirty="0"/>
              <a:t>Советы про глубинные интервью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731328" y="1718236"/>
            <a:ext cx="9137650" cy="31803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000" dirty="0">
                <a:latin typeface="Arial"/>
                <a:cs typeface="Arial"/>
              </a:rPr>
              <a:t>Выбирайте самых </a:t>
            </a:r>
            <a:r>
              <a:rPr lang="ru-RU" sz="2000" b="1" dirty="0">
                <a:latin typeface="Arial"/>
                <a:cs typeface="Arial"/>
              </a:rPr>
              <a:t>разных</a:t>
            </a:r>
            <a:r>
              <a:rPr lang="ru-RU" sz="2000" dirty="0">
                <a:latin typeface="Arial"/>
                <a:cs typeface="Arial"/>
              </a:rPr>
              <a:t> представителей аудитории</a:t>
            </a:r>
            <a:br>
              <a:rPr lang="ru-RU" sz="2000" dirty="0">
                <a:latin typeface="Arial"/>
                <a:cs typeface="Arial"/>
              </a:rPr>
            </a:br>
            <a:r>
              <a:rPr lang="ru-RU" sz="2000" dirty="0">
                <a:latin typeface="Arial"/>
                <a:cs typeface="Arial"/>
              </a:rPr>
              <a:t>(доход, гео, работа, образование).</a:t>
            </a:r>
          </a:p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000" dirty="0">
                <a:latin typeface="Arial"/>
                <a:cs typeface="Arial"/>
              </a:rPr>
              <a:t>Лучше </a:t>
            </a:r>
            <a:r>
              <a:rPr lang="ru-RU" sz="2000" b="1" dirty="0">
                <a:latin typeface="Arial"/>
                <a:cs typeface="Arial"/>
              </a:rPr>
              <a:t>личная встреча или видеозвонок</a:t>
            </a:r>
            <a:r>
              <a:rPr lang="ru-RU" sz="2000" dirty="0">
                <a:latin typeface="Arial"/>
                <a:cs typeface="Arial"/>
              </a:rPr>
              <a:t>.</a:t>
            </a:r>
            <a:br>
              <a:rPr lang="ru-RU" sz="2000" dirty="0">
                <a:latin typeface="Arial"/>
                <a:cs typeface="Arial"/>
              </a:rPr>
            </a:br>
            <a:r>
              <a:rPr lang="ru-RU" sz="2000" dirty="0">
                <a:latin typeface="Arial"/>
                <a:cs typeface="Arial"/>
              </a:rPr>
              <a:t>Обычный звонок = не эффективно.</a:t>
            </a:r>
          </a:p>
          <a:p>
            <a:pPr marL="458788" marR="5080" indent="-4492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Font typeface="Arial"/>
              <a:buAutoNum type="arabicPeriod"/>
              <a:tabLst>
                <a:tab pos="458788" algn="l"/>
                <a:tab pos="460375" algn="l"/>
              </a:tabLst>
            </a:pPr>
            <a:r>
              <a:rPr lang="ru-RU" sz="2000" dirty="0">
                <a:latin typeface="Arial"/>
                <a:cs typeface="Arial"/>
              </a:rPr>
              <a:t>Заранее </a:t>
            </a:r>
            <a:r>
              <a:rPr lang="ru-RU" sz="2000" b="1" dirty="0">
                <a:latin typeface="Arial"/>
                <a:cs typeface="Arial"/>
              </a:rPr>
              <a:t>расскажите</a:t>
            </a:r>
            <a:r>
              <a:rPr lang="ru-RU" sz="2000" dirty="0">
                <a:latin typeface="Arial"/>
                <a:cs typeface="Arial"/>
              </a:rPr>
              <a:t> респондентам </a:t>
            </a:r>
            <a:r>
              <a:rPr lang="ru-RU" sz="2000" b="1" dirty="0">
                <a:latin typeface="Arial"/>
                <a:cs typeface="Arial"/>
              </a:rPr>
              <a:t>о цели</a:t>
            </a:r>
            <a:r>
              <a:rPr lang="ru-RU" sz="2000" dirty="0">
                <a:latin typeface="Arial"/>
                <a:cs typeface="Arial"/>
              </a:rPr>
              <a:t> и теме исследования, обозначьте сколько на это потребуется времени.</a:t>
            </a:r>
            <a:br>
              <a:rPr lang="ru-RU" sz="2000" dirty="0">
                <a:latin typeface="Arial"/>
                <a:cs typeface="Arial"/>
              </a:rPr>
            </a:br>
            <a:r>
              <a:rPr lang="ru-RU" sz="2000" dirty="0">
                <a:latin typeface="Arial"/>
                <a:cs typeface="Arial"/>
              </a:rPr>
              <a:t>Закладывайте на интервью 60-90 минут, обычно именно столько времени нужно на хороший глубокий </a:t>
            </a:r>
            <a:r>
              <a:rPr lang="en-US" sz="2000" dirty="0">
                <a:latin typeface="Arial"/>
                <a:cs typeface="Arial"/>
              </a:rPr>
              <a:t>CustDev</a:t>
            </a:r>
            <a:r>
              <a:rPr lang="en" sz="2000" dirty="0">
                <a:latin typeface="Arial"/>
                <a:cs typeface="Arial"/>
              </a:rPr>
              <a:t>.</a:t>
            </a:r>
          </a:p>
          <a:p>
            <a:pPr marL="9525" marR="5080">
              <a:lnSpc>
                <a:spcPct val="100000"/>
              </a:lnSpc>
              <a:spcBef>
                <a:spcPts val="100"/>
              </a:spcBef>
              <a:buClr>
                <a:srgbClr val="0034EC"/>
              </a:buClr>
              <a:tabLst>
                <a:tab pos="458788" algn="l"/>
                <a:tab pos="460375" algn="l"/>
              </a:tabLst>
            </a:pP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1098" y="1681658"/>
            <a:ext cx="8956040" cy="4137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45" dirty="0">
                <a:solidFill>
                  <a:srgbClr val="0034EC"/>
                </a:solidFill>
                <a:latin typeface="Arial"/>
                <a:cs typeface="Arial"/>
              </a:rPr>
              <a:t>Правила</a:t>
            </a:r>
            <a:r>
              <a:rPr sz="28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800" b="1" spc="130" dirty="0">
                <a:solidFill>
                  <a:srgbClr val="0034EC"/>
                </a:solidFill>
                <a:latin typeface="Arial"/>
                <a:cs typeface="Arial"/>
              </a:rPr>
              <a:t>составления</a:t>
            </a:r>
            <a:r>
              <a:rPr sz="28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800" b="1" spc="65" dirty="0">
                <a:solidFill>
                  <a:srgbClr val="0034EC"/>
                </a:solidFill>
                <a:latin typeface="Arial"/>
                <a:cs typeface="Arial"/>
              </a:rPr>
              <a:t>вопросов: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ru-RU" sz="3600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dirty="0">
                <a:latin typeface="Arial"/>
                <a:cs typeface="Arial"/>
              </a:rPr>
              <a:t>Составлять вопросы последовательно. </a:t>
            </a:r>
            <a:r>
              <a:rPr lang="ru-RU" b="1" dirty="0">
                <a:latin typeface="Arial"/>
                <a:cs typeface="Arial"/>
              </a:rPr>
              <a:t>От общего — к частному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dirty="0">
                <a:latin typeface="Arial"/>
                <a:cs typeface="Arial"/>
              </a:rPr>
              <a:t>Составляйте вопросы </a:t>
            </a:r>
            <a:r>
              <a:rPr lang="ru-RU" b="1" dirty="0">
                <a:latin typeface="Arial"/>
                <a:cs typeface="Arial"/>
              </a:rPr>
              <a:t>вокруг </a:t>
            </a:r>
            <a:r>
              <a:rPr lang="ru-RU" dirty="0">
                <a:latin typeface="Arial"/>
                <a:cs typeface="Arial"/>
              </a:rPr>
              <a:t>построенных</a:t>
            </a:r>
            <a:r>
              <a:rPr lang="ru-RU" b="1" dirty="0">
                <a:latin typeface="Arial"/>
                <a:cs typeface="Arial"/>
              </a:rPr>
              <a:t> гипотез</a:t>
            </a:r>
            <a:r>
              <a:rPr lang="ru-RU" dirty="0">
                <a:latin typeface="Arial"/>
                <a:cs typeface="Arial"/>
              </a:rPr>
              <a:t>, для того, чтобы их подтвердить или опровергнуть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+mj-lt"/>
              <a:buAutoNum type="arabicPeriod"/>
            </a:pPr>
            <a:r>
              <a:rPr lang="ru-RU" dirty="0">
                <a:latin typeface="Arial"/>
                <a:cs typeface="Arial"/>
              </a:rPr>
              <a:t>Использовать </a:t>
            </a:r>
            <a:r>
              <a:rPr lang="ru-RU" b="1" dirty="0">
                <a:latin typeface="Arial"/>
                <a:cs typeface="Arial"/>
              </a:rPr>
              <a:t>открытый</a:t>
            </a:r>
            <a:r>
              <a:rPr lang="ru-RU" dirty="0">
                <a:latin typeface="Arial"/>
                <a:cs typeface="Arial"/>
              </a:rPr>
              <a:t> тип вопросов: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Расскажи, как ты взял свой первый заказ на фрилансе?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Как давно ты работаешь там?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А что тебе мешало, расскажи поподробнее?</a:t>
            </a:r>
          </a:p>
          <a:p>
            <a:pPr>
              <a:lnSpc>
                <a:spcPct val="100000"/>
              </a:lnSpc>
            </a:pPr>
            <a:endParaRPr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098" y="704092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spc="229" dirty="0"/>
              <a:t>Подготовка.</a:t>
            </a:r>
            <a:r>
              <a:rPr lang="ru-RU" sz="4000" spc="65" dirty="0"/>
              <a:t> </a:t>
            </a:r>
            <a:r>
              <a:rPr lang="ru-RU" sz="4000" spc="285" dirty="0"/>
              <a:t>Список</a:t>
            </a:r>
            <a:r>
              <a:rPr lang="ru-RU" sz="4000" spc="65" dirty="0"/>
              <a:t> </a:t>
            </a:r>
            <a:r>
              <a:rPr lang="ru-RU" sz="4000" spc="180" dirty="0"/>
              <a:t>вопросов</a:t>
            </a:r>
            <a:endParaRPr lang="ru-RU" sz="4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315" dirty="0"/>
              <a:t>Сценарий</a:t>
            </a:r>
            <a:r>
              <a:rPr sz="4000" spc="70" dirty="0"/>
              <a:t> </a:t>
            </a:r>
            <a:r>
              <a:rPr sz="4000" spc="235" dirty="0"/>
              <a:t>интервью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1108537" y="2162187"/>
            <a:ext cx="8185784" cy="2849880"/>
            <a:chOff x="1108537" y="2162187"/>
            <a:chExt cx="8185784" cy="2849880"/>
          </a:xfrm>
        </p:grpSpPr>
        <p:sp>
          <p:nvSpPr>
            <p:cNvPr id="4" name="object 4"/>
            <p:cNvSpPr/>
            <p:nvPr/>
          </p:nvSpPr>
          <p:spPr>
            <a:xfrm>
              <a:off x="2882798" y="3015500"/>
              <a:ext cx="6411595" cy="1143000"/>
            </a:xfrm>
            <a:custGeom>
              <a:avLst/>
              <a:gdLst/>
              <a:ahLst/>
              <a:cxnLst/>
              <a:rect l="l" t="t" r="r" b="b"/>
              <a:pathLst>
                <a:path w="6411595" h="1143000">
                  <a:moveTo>
                    <a:pt x="2840101" y="571500"/>
                  </a:moveTo>
                  <a:lnTo>
                    <a:pt x="1420050" y="0"/>
                  </a:lnTo>
                  <a:lnTo>
                    <a:pt x="0" y="571500"/>
                  </a:lnTo>
                  <a:lnTo>
                    <a:pt x="1420050" y="1143000"/>
                  </a:lnTo>
                  <a:lnTo>
                    <a:pt x="2840101" y="571500"/>
                  </a:lnTo>
                  <a:close/>
                </a:path>
                <a:path w="6411595" h="1143000">
                  <a:moveTo>
                    <a:pt x="6411366" y="571500"/>
                  </a:moveTo>
                  <a:lnTo>
                    <a:pt x="4991316" y="0"/>
                  </a:lnTo>
                  <a:lnTo>
                    <a:pt x="3571265" y="571500"/>
                  </a:lnTo>
                  <a:lnTo>
                    <a:pt x="4991316" y="1143000"/>
                  </a:lnTo>
                  <a:lnTo>
                    <a:pt x="6411366" y="5715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3299" y="2166949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2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30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8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8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30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2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6" y="415922"/>
                  </a:lnTo>
                  <a:lnTo>
                    <a:pt x="2458248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59" y="563059"/>
                  </a:lnTo>
                  <a:lnTo>
                    <a:pt x="2580974" y="602240"/>
                  </a:lnTo>
                  <a:lnTo>
                    <a:pt x="2608184" y="642301"/>
                  </a:lnTo>
                  <a:lnTo>
                    <a:pt x="2633974" y="683203"/>
                  </a:lnTo>
                  <a:lnTo>
                    <a:pt x="2658325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5" y="854438"/>
                  </a:lnTo>
                  <a:lnTo>
                    <a:pt x="2741036" y="898958"/>
                  </a:lnTo>
                  <a:lnTo>
                    <a:pt x="2757958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3299" y="2166949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8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30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2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6" y="415922"/>
                  </a:lnTo>
                  <a:lnTo>
                    <a:pt x="2458248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59" y="563059"/>
                  </a:lnTo>
                  <a:lnTo>
                    <a:pt x="2580974" y="602240"/>
                  </a:lnTo>
                  <a:lnTo>
                    <a:pt x="2608184" y="642301"/>
                  </a:lnTo>
                  <a:lnTo>
                    <a:pt x="2633974" y="683203"/>
                  </a:lnTo>
                  <a:lnTo>
                    <a:pt x="2658325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5" y="854438"/>
                  </a:lnTo>
                  <a:lnTo>
                    <a:pt x="2741036" y="898958"/>
                  </a:lnTo>
                  <a:lnTo>
                    <a:pt x="2757958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2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30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8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32127" y="3345763"/>
            <a:ext cx="1803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40" dirty="0">
                <a:solidFill>
                  <a:srgbClr val="FFFFFF"/>
                </a:solidFill>
                <a:latin typeface="Arial"/>
                <a:cs typeface="Arial"/>
              </a:rPr>
              <a:t>Разогрев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671187" y="2162175"/>
            <a:ext cx="2849880" cy="2849880"/>
            <a:chOff x="4671187" y="2162175"/>
            <a:chExt cx="2849880" cy="2849880"/>
          </a:xfrm>
        </p:grpSpPr>
        <p:sp>
          <p:nvSpPr>
            <p:cNvPr id="9" name="object 9"/>
            <p:cNvSpPr/>
            <p:nvPr/>
          </p:nvSpPr>
          <p:spPr>
            <a:xfrm>
              <a:off x="4675949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75949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30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3" y="52916"/>
                  </a:lnTo>
                  <a:lnTo>
                    <a:pt x="1850323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1" y="117503"/>
                  </a:lnTo>
                  <a:lnTo>
                    <a:pt x="2029535" y="137446"/>
                  </a:lnTo>
                  <a:lnTo>
                    <a:pt x="2072726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203580" y="3161029"/>
            <a:ext cx="1785620" cy="8216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401955" marR="5080" indent="-389890">
              <a:lnSpc>
                <a:spcPct val="101000"/>
              </a:lnSpc>
              <a:spcBef>
                <a:spcPts val="65"/>
              </a:spcBef>
            </a:pPr>
            <a:r>
              <a:rPr sz="2600" b="1" spc="114" dirty="0">
                <a:solidFill>
                  <a:srgbClr val="FFFFFF"/>
                </a:solidFill>
                <a:latin typeface="Arial"/>
                <a:cs typeface="Arial"/>
              </a:rPr>
              <a:t>Основная </a:t>
            </a:r>
            <a:r>
              <a:rPr sz="2600" b="1" spc="75" dirty="0">
                <a:solidFill>
                  <a:srgbClr val="FFFFFF"/>
                </a:solidFill>
                <a:latin typeface="Arial"/>
                <a:cs typeface="Arial"/>
              </a:rPr>
              <a:t>часть</a:t>
            </a:r>
            <a:endParaRPr sz="26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33837" y="2162175"/>
            <a:ext cx="2849880" cy="2849880"/>
            <a:chOff x="8233837" y="2162175"/>
            <a:chExt cx="2849880" cy="2849880"/>
          </a:xfrm>
        </p:grpSpPr>
        <p:sp>
          <p:nvSpPr>
            <p:cNvPr id="13" name="object 13"/>
            <p:cNvSpPr/>
            <p:nvPr/>
          </p:nvSpPr>
          <p:spPr>
            <a:xfrm>
              <a:off x="8238600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1420049" y="2840099"/>
                  </a:move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7"/>
                  </a:lnTo>
                  <a:lnTo>
                    <a:pt x="790" y="1467876"/>
                  </a:lnTo>
                  <a:lnTo>
                    <a:pt x="0" y="1420049"/>
                  </a:ln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29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2" y="52916"/>
                  </a:lnTo>
                  <a:lnTo>
                    <a:pt x="1850322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0" y="117503"/>
                  </a:lnTo>
                  <a:lnTo>
                    <a:pt x="2029535" y="137446"/>
                  </a:lnTo>
                  <a:lnTo>
                    <a:pt x="2072725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7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7" y="2836955"/>
                  </a:lnTo>
                  <a:lnTo>
                    <a:pt x="1467876" y="2839309"/>
                  </a:lnTo>
                  <a:lnTo>
                    <a:pt x="1420049" y="28400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38600" y="2166937"/>
              <a:ext cx="2840355" cy="2840355"/>
            </a:xfrm>
            <a:custGeom>
              <a:avLst/>
              <a:gdLst/>
              <a:ahLst/>
              <a:cxnLst/>
              <a:rect l="l" t="t" r="r" b="b"/>
              <a:pathLst>
                <a:path w="2840354" h="2840354">
                  <a:moveTo>
                    <a:pt x="0" y="1420049"/>
                  </a:moveTo>
                  <a:lnTo>
                    <a:pt x="790" y="1372223"/>
                  </a:lnTo>
                  <a:lnTo>
                    <a:pt x="3144" y="1324791"/>
                  </a:lnTo>
                  <a:lnTo>
                    <a:pt x="7037" y="1277781"/>
                  </a:lnTo>
                  <a:lnTo>
                    <a:pt x="12445" y="1231217"/>
                  </a:lnTo>
                  <a:lnTo>
                    <a:pt x="19342" y="1185122"/>
                  </a:lnTo>
                  <a:lnTo>
                    <a:pt x="27703" y="1139524"/>
                  </a:lnTo>
                  <a:lnTo>
                    <a:pt x="37504" y="1094445"/>
                  </a:lnTo>
                  <a:lnTo>
                    <a:pt x="48720" y="1049912"/>
                  </a:lnTo>
                  <a:lnTo>
                    <a:pt x="61326" y="1005948"/>
                  </a:lnTo>
                  <a:lnTo>
                    <a:pt x="75297" y="962579"/>
                  </a:lnTo>
                  <a:lnTo>
                    <a:pt x="90608" y="919830"/>
                  </a:lnTo>
                  <a:lnTo>
                    <a:pt x="107235" y="877725"/>
                  </a:lnTo>
                  <a:lnTo>
                    <a:pt x="125152" y="836289"/>
                  </a:lnTo>
                  <a:lnTo>
                    <a:pt x="144335" y="795548"/>
                  </a:lnTo>
                  <a:lnTo>
                    <a:pt x="164759" y="755525"/>
                  </a:lnTo>
                  <a:lnTo>
                    <a:pt x="186399" y="716246"/>
                  </a:lnTo>
                  <a:lnTo>
                    <a:pt x="209230" y="677736"/>
                  </a:lnTo>
                  <a:lnTo>
                    <a:pt x="233227" y="640020"/>
                  </a:lnTo>
                  <a:lnTo>
                    <a:pt x="258366" y="603122"/>
                  </a:lnTo>
                  <a:lnTo>
                    <a:pt x="284621" y="567067"/>
                  </a:lnTo>
                  <a:lnTo>
                    <a:pt x="311969" y="531881"/>
                  </a:lnTo>
                  <a:lnTo>
                    <a:pt x="340383" y="497587"/>
                  </a:lnTo>
                  <a:lnTo>
                    <a:pt x="369839" y="464211"/>
                  </a:lnTo>
                  <a:lnTo>
                    <a:pt x="400312" y="431778"/>
                  </a:lnTo>
                  <a:lnTo>
                    <a:pt x="431778" y="400312"/>
                  </a:lnTo>
                  <a:lnTo>
                    <a:pt x="464211" y="369839"/>
                  </a:lnTo>
                  <a:lnTo>
                    <a:pt x="497587" y="340383"/>
                  </a:lnTo>
                  <a:lnTo>
                    <a:pt x="531881" y="311969"/>
                  </a:lnTo>
                  <a:lnTo>
                    <a:pt x="567067" y="284621"/>
                  </a:lnTo>
                  <a:lnTo>
                    <a:pt x="603122" y="258366"/>
                  </a:lnTo>
                  <a:lnTo>
                    <a:pt x="640020" y="233227"/>
                  </a:lnTo>
                  <a:lnTo>
                    <a:pt x="677736" y="209230"/>
                  </a:lnTo>
                  <a:lnTo>
                    <a:pt x="716246" y="186399"/>
                  </a:lnTo>
                  <a:lnTo>
                    <a:pt x="755525" y="164759"/>
                  </a:lnTo>
                  <a:lnTo>
                    <a:pt x="795547" y="144335"/>
                  </a:lnTo>
                  <a:lnTo>
                    <a:pt x="836289" y="125152"/>
                  </a:lnTo>
                  <a:lnTo>
                    <a:pt x="877725" y="107235"/>
                  </a:lnTo>
                  <a:lnTo>
                    <a:pt x="919829" y="90608"/>
                  </a:lnTo>
                  <a:lnTo>
                    <a:pt x="962579" y="75297"/>
                  </a:lnTo>
                  <a:lnTo>
                    <a:pt x="1005948" y="61326"/>
                  </a:lnTo>
                  <a:lnTo>
                    <a:pt x="1049911" y="48720"/>
                  </a:lnTo>
                  <a:lnTo>
                    <a:pt x="1094445" y="37504"/>
                  </a:lnTo>
                  <a:lnTo>
                    <a:pt x="1139524" y="27703"/>
                  </a:lnTo>
                  <a:lnTo>
                    <a:pt x="1185122" y="19342"/>
                  </a:lnTo>
                  <a:lnTo>
                    <a:pt x="1231217" y="12445"/>
                  </a:lnTo>
                  <a:lnTo>
                    <a:pt x="1277781" y="7037"/>
                  </a:lnTo>
                  <a:lnTo>
                    <a:pt x="1324791" y="3144"/>
                  </a:lnTo>
                  <a:lnTo>
                    <a:pt x="1372223" y="790"/>
                  </a:lnTo>
                  <a:lnTo>
                    <a:pt x="1420049" y="0"/>
                  </a:lnTo>
                  <a:lnTo>
                    <a:pt x="1469080" y="845"/>
                  </a:lnTo>
                  <a:lnTo>
                    <a:pt x="1517896" y="3372"/>
                  </a:lnTo>
                  <a:lnTo>
                    <a:pt x="1566459" y="7563"/>
                  </a:lnTo>
                  <a:lnTo>
                    <a:pt x="1614729" y="13402"/>
                  </a:lnTo>
                  <a:lnTo>
                    <a:pt x="1662668" y="20873"/>
                  </a:lnTo>
                  <a:lnTo>
                    <a:pt x="1710236" y="29960"/>
                  </a:lnTo>
                  <a:lnTo>
                    <a:pt x="1757394" y="40646"/>
                  </a:lnTo>
                  <a:lnTo>
                    <a:pt x="1804102" y="52916"/>
                  </a:lnTo>
                  <a:lnTo>
                    <a:pt x="1850322" y="66753"/>
                  </a:lnTo>
                  <a:lnTo>
                    <a:pt x="1896015" y="82141"/>
                  </a:lnTo>
                  <a:lnTo>
                    <a:pt x="1941141" y="99063"/>
                  </a:lnTo>
                  <a:lnTo>
                    <a:pt x="1985660" y="117503"/>
                  </a:lnTo>
                  <a:lnTo>
                    <a:pt x="2029535" y="137446"/>
                  </a:lnTo>
                  <a:lnTo>
                    <a:pt x="2072725" y="158875"/>
                  </a:lnTo>
                  <a:lnTo>
                    <a:pt x="2115192" y="181774"/>
                  </a:lnTo>
                  <a:lnTo>
                    <a:pt x="2156896" y="206125"/>
                  </a:lnTo>
                  <a:lnTo>
                    <a:pt x="2197798" y="231915"/>
                  </a:lnTo>
                  <a:lnTo>
                    <a:pt x="2237859" y="259125"/>
                  </a:lnTo>
                  <a:lnTo>
                    <a:pt x="2277040" y="287740"/>
                  </a:lnTo>
                  <a:lnTo>
                    <a:pt x="2315301" y="317743"/>
                  </a:lnTo>
                  <a:lnTo>
                    <a:pt x="2352604" y="349119"/>
                  </a:lnTo>
                  <a:lnTo>
                    <a:pt x="2388909" y="381851"/>
                  </a:lnTo>
                  <a:lnTo>
                    <a:pt x="2424177" y="415922"/>
                  </a:lnTo>
                  <a:lnTo>
                    <a:pt x="2458249" y="451190"/>
                  </a:lnTo>
                  <a:lnTo>
                    <a:pt x="2490980" y="487495"/>
                  </a:lnTo>
                  <a:lnTo>
                    <a:pt x="2522356" y="524798"/>
                  </a:lnTo>
                  <a:lnTo>
                    <a:pt x="2552360" y="563059"/>
                  </a:lnTo>
                  <a:lnTo>
                    <a:pt x="2580975" y="602240"/>
                  </a:lnTo>
                  <a:lnTo>
                    <a:pt x="2608185" y="642301"/>
                  </a:lnTo>
                  <a:lnTo>
                    <a:pt x="2633974" y="683203"/>
                  </a:lnTo>
                  <a:lnTo>
                    <a:pt x="2658326" y="724907"/>
                  </a:lnTo>
                  <a:lnTo>
                    <a:pt x="2681224" y="767373"/>
                  </a:lnTo>
                  <a:lnTo>
                    <a:pt x="2702653" y="810564"/>
                  </a:lnTo>
                  <a:lnTo>
                    <a:pt x="2722596" y="854438"/>
                  </a:lnTo>
                  <a:lnTo>
                    <a:pt x="2741036" y="898958"/>
                  </a:lnTo>
                  <a:lnTo>
                    <a:pt x="2757959" y="944084"/>
                  </a:lnTo>
                  <a:lnTo>
                    <a:pt x="2773346" y="989776"/>
                  </a:lnTo>
                  <a:lnTo>
                    <a:pt x="2787183" y="1035996"/>
                  </a:lnTo>
                  <a:lnTo>
                    <a:pt x="2799453" y="1082705"/>
                  </a:lnTo>
                  <a:lnTo>
                    <a:pt x="2810139" y="1129863"/>
                  </a:lnTo>
                  <a:lnTo>
                    <a:pt x="2819226" y="1177431"/>
                  </a:lnTo>
                  <a:lnTo>
                    <a:pt x="2826697" y="1225369"/>
                  </a:lnTo>
                  <a:lnTo>
                    <a:pt x="2832536" y="1273640"/>
                  </a:lnTo>
                  <a:lnTo>
                    <a:pt x="2836727" y="1322203"/>
                  </a:lnTo>
                  <a:lnTo>
                    <a:pt x="2839254" y="1371019"/>
                  </a:lnTo>
                  <a:lnTo>
                    <a:pt x="2840099" y="1420049"/>
                  </a:lnTo>
                  <a:lnTo>
                    <a:pt x="2839309" y="1467876"/>
                  </a:lnTo>
                  <a:lnTo>
                    <a:pt x="2836955" y="1515308"/>
                  </a:lnTo>
                  <a:lnTo>
                    <a:pt x="2833062" y="1562318"/>
                  </a:lnTo>
                  <a:lnTo>
                    <a:pt x="2827654" y="1608882"/>
                  </a:lnTo>
                  <a:lnTo>
                    <a:pt x="2820757" y="1654977"/>
                  </a:lnTo>
                  <a:lnTo>
                    <a:pt x="2812396" y="1700575"/>
                  </a:lnTo>
                  <a:lnTo>
                    <a:pt x="2802595" y="1745654"/>
                  </a:lnTo>
                  <a:lnTo>
                    <a:pt x="2791379" y="1790188"/>
                  </a:lnTo>
                  <a:lnTo>
                    <a:pt x="2778773" y="1834151"/>
                  </a:lnTo>
                  <a:lnTo>
                    <a:pt x="2764802" y="1877520"/>
                  </a:lnTo>
                  <a:lnTo>
                    <a:pt x="2749491" y="1920270"/>
                  </a:lnTo>
                  <a:lnTo>
                    <a:pt x="2732864" y="1962374"/>
                  </a:lnTo>
                  <a:lnTo>
                    <a:pt x="2714947" y="2003810"/>
                  </a:lnTo>
                  <a:lnTo>
                    <a:pt x="2695764" y="2044552"/>
                  </a:lnTo>
                  <a:lnTo>
                    <a:pt x="2675340" y="2084574"/>
                  </a:lnTo>
                  <a:lnTo>
                    <a:pt x="2653700" y="2123853"/>
                  </a:lnTo>
                  <a:lnTo>
                    <a:pt x="2630869" y="2162363"/>
                  </a:lnTo>
                  <a:lnTo>
                    <a:pt x="2606872" y="2200079"/>
                  </a:lnTo>
                  <a:lnTo>
                    <a:pt x="2581733" y="2236977"/>
                  </a:lnTo>
                  <a:lnTo>
                    <a:pt x="2555478" y="2273032"/>
                  </a:lnTo>
                  <a:lnTo>
                    <a:pt x="2528130" y="2308218"/>
                  </a:lnTo>
                  <a:lnTo>
                    <a:pt x="2499716" y="2342512"/>
                  </a:lnTo>
                  <a:lnTo>
                    <a:pt x="2470260" y="2375888"/>
                  </a:lnTo>
                  <a:lnTo>
                    <a:pt x="2439787" y="2408321"/>
                  </a:lnTo>
                  <a:lnTo>
                    <a:pt x="2408321" y="2439787"/>
                  </a:lnTo>
                  <a:lnTo>
                    <a:pt x="2375888" y="2470260"/>
                  </a:lnTo>
                  <a:lnTo>
                    <a:pt x="2342512" y="2499716"/>
                  </a:lnTo>
                  <a:lnTo>
                    <a:pt x="2308218" y="2528130"/>
                  </a:lnTo>
                  <a:lnTo>
                    <a:pt x="2273032" y="2555478"/>
                  </a:lnTo>
                  <a:lnTo>
                    <a:pt x="2236977" y="2581733"/>
                  </a:lnTo>
                  <a:lnTo>
                    <a:pt x="2200079" y="2606872"/>
                  </a:lnTo>
                  <a:lnTo>
                    <a:pt x="2162363" y="2630869"/>
                  </a:lnTo>
                  <a:lnTo>
                    <a:pt x="2123853" y="2653700"/>
                  </a:lnTo>
                  <a:lnTo>
                    <a:pt x="2084574" y="2675340"/>
                  </a:lnTo>
                  <a:lnTo>
                    <a:pt x="2044552" y="2695764"/>
                  </a:lnTo>
                  <a:lnTo>
                    <a:pt x="2003810" y="2714947"/>
                  </a:lnTo>
                  <a:lnTo>
                    <a:pt x="1962374" y="2732864"/>
                  </a:lnTo>
                  <a:lnTo>
                    <a:pt x="1920270" y="2749491"/>
                  </a:lnTo>
                  <a:lnTo>
                    <a:pt x="1877520" y="2764802"/>
                  </a:lnTo>
                  <a:lnTo>
                    <a:pt x="1834151" y="2778773"/>
                  </a:lnTo>
                  <a:lnTo>
                    <a:pt x="1790188" y="2791379"/>
                  </a:lnTo>
                  <a:lnTo>
                    <a:pt x="1745654" y="2802595"/>
                  </a:lnTo>
                  <a:lnTo>
                    <a:pt x="1700575" y="2812396"/>
                  </a:lnTo>
                  <a:lnTo>
                    <a:pt x="1654977" y="2820757"/>
                  </a:lnTo>
                  <a:lnTo>
                    <a:pt x="1608882" y="2827654"/>
                  </a:lnTo>
                  <a:lnTo>
                    <a:pt x="1562318" y="2833062"/>
                  </a:lnTo>
                  <a:lnTo>
                    <a:pt x="1515308" y="2836955"/>
                  </a:lnTo>
                  <a:lnTo>
                    <a:pt x="1467876" y="2839309"/>
                  </a:lnTo>
                  <a:lnTo>
                    <a:pt x="1420049" y="2840099"/>
                  </a:lnTo>
                  <a:lnTo>
                    <a:pt x="1372223" y="2839309"/>
                  </a:lnTo>
                  <a:lnTo>
                    <a:pt x="1324791" y="2836955"/>
                  </a:lnTo>
                  <a:lnTo>
                    <a:pt x="1277781" y="2833062"/>
                  </a:lnTo>
                  <a:lnTo>
                    <a:pt x="1231217" y="2827654"/>
                  </a:lnTo>
                  <a:lnTo>
                    <a:pt x="1185122" y="2820757"/>
                  </a:lnTo>
                  <a:lnTo>
                    <a:pt x="1139524" y="2812396"/>
                  </a:lnTo>
                  <a:lnTo>
                    <a:pt x="1094445" y="2802595"/>
                  </a:lnTo>
                  <a:lnTo>
                    <a:pt x="1049911" y="2791379"/>
                  </a:lnTo>
                  <a:lnTo>
                    <a:pt x="1005948" y="2778773"/>
                  </a:lnTo>
                  <a:lnTo>
                    <a:pt x="962579" y="2764802"/>
                  </a:lnTo>
                  <a:lnTo>
                    <a:pt x="919829" y="2749491"/>
                  </a:lnTo>
                  <a:lnTo>
                    <a:pt x="877725" y="2732864"/>
                  </a:lnTo>
                  <a:lnTo>
                    <a:pt x="836289" y="2714947"/>
                  </a:lnTo>
                  <a:lnTo>
                    <a:pt x="795547" y="2695764"/>
                  </a:lnTo>
                  <a:lnTo>
                    <a:pt x="755525" y="2675340"/>
                  </a:lnTo>
                  <a:lnTo>
                    <a:pt x="716246" y="2653700"/>
                  </a:lnTo>
                  <a:lnTo>
                    <a:pt x="677736" y="2630869"/>
                  </a:lnTo>
                  <a:lnTo>
                    <a:pt x="640020" y="2606872"/>
                  </a:lnTo>
                  <a:lnTo>
                    <a:pt x="603122" y="2581733"/>
                  </a:lnTo>
                  <a:lnTo>
                    <a:pt x="567067" y="2555478"/>
                  </a:lnTo>
                  <a:lnTo>
                    <a:pt x="531881" y="2528130"/>
                  </a:lnTo>
                  <a:lnTo>
                    <a:pt x="497587" y="2499716"/>
                  </a:lnTo>
                  <a:lnTo>
                    <a:pt x="464211" y="2470260"/>
                  </a:lnTo>
                  <a:lnTo>
                    <a:pt x="431778" y="2439787"/>
                  </a:lnTo>
                  <a:lnTo>
                    <a:pt x="400312" y="2408321"/>
                  </a:lnTo>
                  <a:lnTo>
                    <a:pt x="369839" y="2375888"/>
                  </a:lnTo>
                  <a:lnTo>
                    <a:pt x="340383" y="2342512"/>
                  </a:lnTo>
                  <a:lnTo>
                    <a:pt x="311969" y="2308218"/>
                  </a:lnTo>
                  <a:lnTo>
                    <a:pt x="284621" y="2273032"/>
                  </a:lnTo>
                  <a:lnTo>
                    <a:pt x="258366" y="2236977"/>
                  </a:lnTo>
                  <a:lnTo>
                    <a:pt x="233227" y="2200079"/>
                  </a:lnTo>
                  <a:lnTo>
                    <a:pt x="209230" y="2162363"/>
                  </a:lnTo>
                  <a:lnTo>
                    <a:pt x="186399" y="2123853"/>
                  </a:lnTo>
                  <a:lnTo>
                    <a:pt x="164759" y="2084574"/>
                  </a:lnTo>
                  <a:lnTo>
                    <a:pt x="144335" y="2044552"/>
                  </a:lnTo>
                  <a:lnTo>
                    <a:pt x="125152" y="2003810"/>
                  </a:lnTo>
                  <a:lnTo>
                    <a:pt x="107235" y="1962374"/>
                  </a:lnTo>
                  <a:lnTo>
                    <a:pt x="90608" y="1920270"/>
                  </a:lnTo>
                  <a:lnTo>
                    <a:pt x="75297" y="1877520"/>
                  </a:lnTo>
                  <a:lnTo>
                    <a:pt x="61326" y="1834151"/>
                  </a:lnTo>
                  <a:lnTo>
                    <a:pt x="48720" y="1790188"/>
                  </a:lnTo>
                  <a:lnTo>
                    <a:pt x="37504" y="1745654"/>
                  </a:lnTo>
                  <a:lnTo>
                    <a:pt x="27703" y="1700575"/>
                  </a:lnTo>
                  <a:lnTo>
                    <a:pt x="19342" y="1654977"/>
                  </a:lnTo>
                  <a:lnTo>
                    <a:pt x="12445" y="1608882"/>
                  </a:lnTo>
                  <a:lnTo>
                    <a:pt x="7037" y="1562318"/>
                  </a:lnTo>
                  <a:lnTo>
                    <a:pt x="3144" y="1515308"/>
                  </a:lnTo>
                  <a:lnTo>
                    <a:pt x="790" y="1467876"/>
                  </a:lnTo>
                  <a:lnTo>
                    <a:pt x="0" y="1420049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599279" y="3345763"/>
            <a:ext cx="2306167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135" dirty="0">
                <a:solidFill>
                  <a:srgbClr val="FFFFFF"/>
                </a:solidFill>
                <a:latin typeface="Arial"/>
                <a:cs typeface="Arial"/>
              </a:rPr>
              <a:t>Завершение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50" y="713210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spc="250" dirty="0"/>
              <a:t>Разогрев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691350" y="1708432"/>
            <a:ext cx="9293860" cy="42601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65" dirty="0">
                <a:solidFill>
                  <a:srgbClr val="0034EC"/>
                </a:solidFill>
                <a:latin typeface="Arial"/>
                <a:cs typeface="Arial"/>
              </a:rPr>
              <a:t>Начинайте</a:t>
            </a:r>
            <a:r>
              <a:rPr sz="2400" b="1" spc="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120" dirty="0">
                <a:solidFill>
                  <a:srgbClr val="0034EC"/>
                </a:solidFill>
                <a:latin typeface="Arial"/>
                <a:cs typeface="Arial"/>
              </a:rPr>
              <a:t>разговор</a:t>
            </a:r>
            <a:r>
              <a:rPr sz="24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80" dirty="0">
                <a:solidFill>
                  <a:srgbClr val="0034EC"/>
                </a:solidFill>
                <a:latin typeface="Arial"/>
                <a:cs typeface="Arial"/>
              </a:rPr>
              <a:t>с</a:t>
            </a:r>
            <a:r>
              <a:rPr sz="24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170" dirty="0">
                <a:solidFill>
                  <a:srgbClr val="0034EC"/>
                </a:solidFill>
                <a:latin typeface="Arial"/>
                <a:cs typeface="Arial"/>
              </a:rPr>
              <a:t>общих</a:t>
            </a:r>
            <a:r>
              <a:rPr sz="24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80" dirty="0">
                <a:solidFill>
                  <a:srgbClr val="0034EC"/>
                </a:solidFill>
                <a:latin typeface="Arial"/>
                <a:cs typeface="Arial"/>
              </a:rPr>
              <a:t>фраз</a:t>
            </a:r>
            <a:r>
              <a:rPr sz="2400" b="1" spc="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220" dirty="0">
                <a:solidFill>
                  <a:srgbClr val="0034EC"/>
                </a:solidFill>
                <a:latin typeface="Arial"/>
                <a:cs typeface="Arial"/>
              </a:rPr>
              <a:t>и</a:t>
            </a:r>
            <a:r>
              <a:rPr sz="24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solidFill>
                  <a:srgbClr val="0034EC"/>
                </a:solidFill>
                <a:latin typeface="Arial"/>
                <a:cs typeface="Arial"/>
              </a:rPr>
              <a:t>вопросов.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Как добрался до места встречи?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Как прошел день?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Какое настроение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Чем занимаетесь в свободное время?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i="1" dirty="0">
                <a:latin typeface="Arial"/>
                <a:cs typeface="Arial"/>
              </a:rPr>
              <a:t>Как провел последние выходные?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dirty="0">
                <a:latin typeface="Arial"/>
                <a:cs typeface="Arial"/>
              </a:rPr>
              <a:t>Про увлечения</a:t>
            </a: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ru-RU" dirty="0">
                <a:latin typeface="Arial"/>
                <a:cs typeface="Arial"/>
              </a:rPr>
              <a:t>Можно использовать контекст (что происходит в стране и в мире и его отношение)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b="1" dirty="0">
                <a:solidFill>
                  <a:srgbClr val="0432FF"/>
                </a:solidFill>
                <a:latin typeface="Arial"/>
                <a:cs typeface="Arial"/>
              </a:rPr>
              <a:t>ЭМПАТИЯ</a:t>
            </a:r>
            <a:r>
              <a:rPr lang="ru-RU" dirty="0">
                <a:latin typeface="Arial"/>
                <a:cs typeface="Arial"/>
              </a:rPr>
              <a:t> — очень важная составляющая хорошего интервью.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dirty="0">
                <a:latin typeface="Arial"/>
                <a:cs typeface="Arial"/>
              </a:rPr>
              <a:t>Важно для того, чтобы расположить человека к себе, выстроить эмоциональную связь и вести более открытый диалог.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2494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69025" y="2356044"/>
            <a:ext cx="4933950" cy="25212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800" b="1" spc="120" dirty="0">
                <a:solidFill>
                  <a:srgbClr val="0034EC"/>
                </a:solidFill>
                <a:latin typeface="Arial"/>
                <a:cs typeface="Arial"/>
              </a:rPr>
              <a:t>42</a:t>
            </a:r>
            <a:r>
              <a:rPr sz="1800" b="1" spc="120" dirty="0">
                <a:solidFill>
                  <a:srgbClr val="0034EC"/>
                </a:solidFill>
                <a:latin typeface="Arial"/>
                <a:cs typeface="Arial"/>
              </a:rPr>
              <a:t>%</a:t>
            </a:r>
            <a:r>
              <a:rPr sz="1800" b="1" spc="1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45" dirty="0">
                <a:solidFill>
                  <a:srgbClr val="0034EC"/>
                </a:solidFill>
                <a:latin typeface="Arial"/>
                <a:cs typeface="Arial"/>
              </a:rPr>
              <a:t>стартапов</a:t>
            </a:r>
            <a:r>
              <a:rPr lang="ru-RU" sz="1800" b="1" spc="4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lang="ru-RU" sz="1800" b="1" spc="100" dirty="0">
                <a:solidFill>
                  <a:srgbClr val="0034EC"/>
                </a:solidFill>
                <a:latin typeface="Arial"/>
                <a:cs typeface="Arial"/>
              </a:rPr>
              <a:t>умирают </a:t>
            </a:r>
            <a:r>
              <a:rPr lang="ru-RU" sz="1800" spc="100" dirty="0">
                <a:latin typeface="Arial"/>
                <a:cs typeface="Arial"/>
              </a:rPr>
              <a:t>поскольку продукт не кому не нужен</a:t>
            </a:r>
            <a:br>
              <a:rPr lang="en-US" sz="1800" spc="100" dirty="0">
                <a:latin typeface="Arial"/>
                <a:cs typeface="Arial"/>
              </a:rPr>
            </a:br>
            <a:r>
              <a:rPr lang="en-US" sz="1800" spc="100" dirty="0">
                <a:latin typeface="Arial"/>
                <a:cs typeface="Arial"/>
              </a:rPr>
              <a:t>(No market need)</a:t>
            </a:r>
            <a:r>
              <a:rPr sz="1800" spc="45" dirty="0">
                <a:solidFill>
                  <a:srgbClr val="2C2F37"/>
                </a:solidFill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spc="120" dirty="0">
                <a:solidFill>
                  <a:srgbClr val="2C2F37"/>
                </a:solidFill>
                <a:latin typeface="Arial"/>
                <a:cs typeface="Arial"/>
              </a:rPr>
              <a:t>Опыт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45" dirty="0">
                <a:solidFill>
                  <a:srgbClr val="2C2F37"/>
                </a:solidFill>
                <a:latin typeface="Arial"/>
                <a:cs typeface="Arial"/>
              </a:rPr>
              <a:t>мощных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35" dirty="0">
                <a:solidFill>
                  <a:srgbClr val="2C2F37"/>
                </a:solidFill>
                <a:latin typeface="Arial"/>
                <a:cs typeface="Arial"/>
              </a:rPr>
              <a:t>продактов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45" dirty="0">
                <a:solidFill>
                  <a:srgbClr val="2C2F37"/>
                </a:solidFill>
                <a:latin typeface="Arial"/>
                <a:cs typeface="Arial"/>
              </a:rPr>
              <a:t>говорит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40" dirty="0">
                <a:solidFill>
                  <a:srgbClr val="2C2F37"/>
                </a:solidFill>
                <a:latin typeface="Arial"/>
                <a:cs typeface="Arial"/>
              </a:rPr>
              <a:t>о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C2F37"/>
                </a:solidFill>
                <a:latin typeface="Arial"/>
                <a:cs typeface="Arial"/>
              </a:rPr>
              <a:t>том, </a:t>
            </a:r>
            <a:r>
              <a:rPr sz="1800" spc="80" dirty="0">
                <a:solidFill>
                  <a:srgbClr val="2C2F37"/>
                </a:solidFill>
                <a:latin typeface="Arial"/>
                <a:cs typeface="Arial"/>
              </a:rPr>
              <a:t>что</a:t>
            </a:r>
            <a:r>
              <a:rPr sz="1800" spc="-30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b="1" spc="155" dirty="0">
                <a:solidFill>
                  <a:srgbClr val="0034EC"/>
                </a:solidFill>
                <a:latin typeface="Arial"/>
                <a:cs typeface="Arial"/>
              </a:rPr>
              <a:t>не</a:t>
            </a:r>
            <a:r>
              <a:rPr sz="1800" b="1" spc="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95" dirty="0">
                <a:solidFill>
                  <a:srgbClr val="0034EC"/>
                </a:solidFill>
                <a:latin typeface="Arial"/>
                <a:cs typeface="Arial"/>
              </a:rPr>
              <a:t>подтверждаются</a:t>
            </a:r>
            <a:r>
              <a:rPr sz="1800" b="1" spc="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140" dirty="0">
                <a:solidFill>
                  <a:srgbClr val="0034EC"/>
                </a:solidFill>
                <a:latin typeface="Arial"/>
                <a:cs typeface="Arial"/>
              </a:rPr>
              <a:t>9</a:t>
            </a:r>
            <a:r>
              <a:rPr sz="1800" b="1" spc="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135" dirty="0">
                <a:solidFill>
                  <a:srgbClr val="0034EC"/>
                </a:solidFill>
                <a:latin typeface="Arial"/>
                <a:cs typeface="Arial"/>
              </a:rPr>
              <a:t>из</a:t>
            </a:r>
            <a:r>
              <a:rPr sz="1800" b="1" spc="1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34EC"/>
                </a:solidFill>
                <a:latin typeface="Arial"/>
                <a:cs typeface="Arial"/>
              </a:rPr>
              <a:t>10</a:t>
            </a:r>
            <a:r>
              <a:rPr sz="1800" b="1" spc="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75" dirty="0">
                <a:solidFill>
                  <a:srgbClr val="0034EC"/>
                </a:solidFill>
                <a:latin typeface="Arial"/>
                <a:cs typeface="Arial"/>
              </a:rPr>
              <a:t>гипотез</a:t>
            </a:r>
            <a:r>
              <a:rPr sz="1800" spc="75" dirty="0">
                <a:solidFill>
                  <a:srgbClr val="2C2F37"/>
                </a:solidFill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60" dirty="0">
                <a:solidFill>
                  <a:srgbClr val="2C2F37"/>
                </a:solidFill>
                <a:latin typeface="Arial"/>
                <a:cs typeface="Arial"/>
              </a:rPr>
              <a:t>Главная</a:t>
            </a:r>
            <a:r>
              <a:rPr sz="1800" spc="-20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85" dirty="0">
                <a:solidFill>
                  <a:srgbClr val="2C2F37"/>
                </a:solidFill>
                <a:latin typeface="Arial"/>
                <a:cs typeface="Arial"/>
              </a:rPr>
              <a:t>причина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25" dirty="0">
                <a:solidFill>
                  <a:srgbClr val="2C2F37"/>
                </a:solidFill>
                <a:latin typeface="Arial"/>
                <a:cs typeface="Arial"/>
              </a:rPr>
              <a:t>провала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100" dirty="0">
                <a:solidFill>
                  <a:srgbClr val="2C2F37"/>
                </a:solidFill>
                <a:latin typeface="Arial"/>
                <a:cs typeface="Arial"/>
              </a:rPr>
              <a:t>стартапов</a:t>
            </a:r>
            <a:r>
              <a:rPr sz="1800" spc="-15" dirty="0">
                <a:solidFill>
                  <a:srgbClr val="2C2F37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C2F37"/>
                </a:solidFill>
                <a:latin typeface="Arial"/>
                <a:cs typeface="Arial"/>
              </a:rPr>
              <a:t>—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120" dirty="0">
                <a:solidFill>
                  <a:srgbClr val="0034EC"/>
                </a:solidFill>
                <a:latin typeface="Arial"/>
                <a:cs typeface="Arial"/>
              </a:rPr>
              <a:t>продукт</a:t>
            </a:r>
            <a:r>
              <a:rPr sz="1800" b="1" spc="1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155" dirty="0">
                <a:solidFill>
                  <a:srgbClr val="0034EC"/>
                </a:solidFill>
                <a:latin typeface="Arial"/>
                <a:cs typeface="Arial"/>
              </a:rPr>
              <a:t>не</a:t>
            </a:r>
            <a:r>
              <a:rPr sz="1800" b="1" spc="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165" dirty="0">
                <a:solidFill>
                  <a:srgbClr val="0034EC"/>
                </a:solidFill>
                <a:latin typeface="Arial"/>
                <a:cs typeface="Arial"/>
              </a:rPr>
              <a:t>нужен</a:t>
            </a:r>
            <a:r>
              <a:rPr sz="1800" b="1" spc="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800" b="1" spc="95" dirty="0">
                <a:solidFill>
                  <a:srgbClr val="0034EC"/>
                </a:solidFill>
                <a:latin typeface="Arial"/>
                <a:cs typeface="Arial"/>
              </a:rPr>
              <a:t>клиенту.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3755" y="502746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b="0" spc="220" dirty="0">
                <a:latin typeface="+mj-lt"/>
              </a:rPr>
              <a:t>Основная</a:t>
            </a:r>
            <a:r>
              <a:rPr lang="ru-RU" sz="4000" b="0" spc="55" dirty="0">
                <a:latin typeface="+mj-lt"/>
              </a:rPr>
              <a:t> </a:t>
            </a:r>
            <a:r>
              <a:rPr lang="ru-RU" sz="4000" b="0" spc="175" dirty="0">
                <a:latin typeface="+mj-lt"/>
              </a:rPr>
              <a:t>часть интервью</a:t>
            </a:r>
            <a:endParaRPr lang="ru-RU" sz="4000" b="0" dirty="0">
              <a:latin typeface="+mj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50250" y="1529986"/>
            <a:ext cx="3424554" cy="14850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600" b="1" dirty="0">
                <a:solidFill>
                  <a:srgbClr val="0432FF"/>
                </a:solidFill>
                <a:latin typeface="Arial"/>
                <a:cs typeface="Arial"/>
              </a:rPr>
              <a:t>2. Поиск решения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1400" b="1" dirty="0">
              <a:solidFill>
                <a:srgbClr val="0432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600" dirty="0"/>
              <a:t>Пользователь начинает поиск решений, которые могут решить его задачу: изучать рынок, сравнивать варианты, читать отзывы.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62012" y="3405978"/>
            <a:ext cx="3027045" cy="17312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r>
              <a:rPr lang="ru-RU" sz="1600" b="1" dirty="0">
                <a:solidFill>
                  <a:srgbClr val="0432FF"/>
                </a:solidFill>
                <a:latin typeface="Arial"/>
                <a:cs typeface="Arial"/>
              </a:rPr>
              <a:t>3. Изучение конкретного решения</a:t>
            </a:r>
          </a:p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endParaRPr lang="ru-RU" sz="1400" dirty="0">
              <a:latin typeface="Arial"/>
              <a:cs typeface="Arial"/>
            </a:endParaRPr>
          </a:p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r>
              <a:rPr lang="ru-RU" sz="1600" dirty="0"/>
              <a:t>Пользователь остановил свой выбор на конкретном решении и финально взвешивает все “за” и “против”.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28875" y="1570986"/>
            <a:ext cx="2980690" cy="12208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600" b="1" dirty="0">
                <a:solidFill>
                  <a:srgbClr val="0432FF"/>
                </a:solidFill>
                <a:latin typeface="Arial"/>
                <a:cs typeface="Arial"/>
              </a:rPr>
              <a:t>4. Покупка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600" dirty="0"/>
              <a:t>Ура! Тот самый важный для нас, как для бизнеса, момент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04500" y="3391673"/>
            <a:ext cx="3411576" cy="17312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r>
              <a:rPr lang="ru-RU" sz="1600" b="1" dirty="0">
                <a:solidFill>
                  <a:srgbClr val="0432FF"/>
                </a:solidFill>
                <a:latin typeface="Arial"/>
                <a:cs typeface="Arial"/>
              </a:rPr>
              <a:t>5. Пользовательский опыт</a:t>
            </a:r>
          </a:p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endParaRPr lang="ru-RU" sz="1400" dirty="0">
              <a:latin typeface="Arial"/>
              <a:cs typeface="Arial"/>
            </a:endParaRPr>
          </a:p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r>
              <a:rPr lang="ru-RU" sz="1600" dirty="0"/>
              <a:t>Человек купил продукт и начал им пользоваться. Что ему нравится, а что нет? Какие его ожидания реализовались, а какие нет?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718175" y="2910664"/>
            <a:ext cx="10671810" cy="358140"/>
            <a:chOff x="718175" y="3382300"/>
            <a:chExt cx="10671810" cy="358140"/>
          </a:xfrm>
        </p:grpSpPr>
        <p:sp>
          <p:nvSpPr>
            <p:cNvPr id="9" name="object 9"/>
            <p:cNvSpPr/>
            <p:nvPr/>
          </p:nvSpPr>
          <p:spPr>
            <a:xfrm>
              <a:off x="718175" y="3561175"/>
              <a:ext cx="10671810" cy="0"/>
            </a:xfrm>
            <a:custGeom>
              <a:avLst/>
              <a:gdLst/>
              <a:ahLst/>
              <a:cxnLst/>
              <a:rect l="l" t="t" r="r" b="b"/>
              <a:pathLst>
                <a:path w="10671810">
                  <a:moveTo>
                    <a:pt x="0" y="0"/>
                  </a:moveTo>
                  <a:lnTo>
                    <a:pt x="1067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1850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1850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36899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29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29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70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36899" y="3391825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29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70" y="332650"/>
                  </a:lnTo>
                  <a:lnTo>
                    <a:pt x="169349" y="338699"/>
                  </a:lnTo>
                  <a:lnTo>
                    <a:pt x="124329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3">
            <a:extLst>
              <a:ext uri="{FF2B5EF4-FFF2-40B4-BE49-F238E27FC236}">
                <a16:creationId xmlns:a16="http://schemas.microsoft.com/office/drawing/2014/main" id="{811B3888-ECF6-DA34-953D-9DFFFBFE09F4}"/>
              </a:ext>
            </a:extLst>
          </p:cNvPr>
          <p:cNvSpPr txBox="1"/>
          <p:nvPr/>
        </p:nvSpPr>
        <p:spPr>
          <a:xfrm>
            <a:off x="774529" y="5478491"/>
            <a:ext cx="95161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ru-RU" dirty="0">
                <a:latin typeface="Arial"/>
                <a:cs typeface="Arial"/>
              </a:rPr>
              <a:t>В результате интервью у вас должна сложиться </a:t>
            </a:r>
            <a:r>
              <a:rPr lang="ru-RU" b="1" dirty="0">
                <a:latin typeface="Arial"/>
                <a:cs typeface="Arial"/>
              </a:rPr>
              <a:t>точная картинка всех шагов и эмоций</a:t>
            </a:r>
            <a:r>
              <a:rPr lang="ru-RU" dirty="0">
                <a:latin typeface="Arial"/>
                <a:cs typeface="Arial"/>
              </a:rPr>
              <a:t>, которые прошел пользователь на пути к покупке продукта.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EAC6E8-F24E-56D0-B90D-9792D8793CBF}"/>
              </a:ext>
            </a:extLst>
          </p:cNvPr>
          <p:cNvSpPr txBox="1"/>
          <p:nvPr/>
        </p:nvSpPr>
        <p:spPr>
          <a:xfrm>
            <a:off x="774529" y="3391673"/>
            <a:ext cx="26616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Триггер – потребность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/>
              <a:t>Момент, когда у человека впервые возникла потребность решить свою задачу.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850" y="570505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100"/>
              </a:spcBef>
            </a:pPr>
            <a:r>
              <a:rPr lang="ru-RU" sz="4000" b="0" spc="340" dirty="0">
                <a:latin typeface="+mj-lt"/>
              </a:rPr>
              <a:t>Триггер</a:t>
            </a:r>
            <a:r>
              <a:rPr lang="ru-RU" sz="4000" b="0" spc="55" dirty="0">
                <a:latin typeface="+mj-lt"/>
              </a:rPr>
              <a:t> </a:t>
            </a:r>
            <a:r>
              <a:rPr lang="ru-RU" b="0" spc="210" dirty="0">
                <a:latin typeface="+mj-lt"/>
              </a:rPr>
              <a:t>–</a:t>
            </a:r>
            <a:r>
              <a:rPr lang="ru-RU" sz="4000" b="0" spc="210" dirty="0">
                <a:latin typeface="+mj-lt"/>
              </a:rPr>
              <a:t> </a:t>
            </a:r>
            <a:r>
              <a:rPr lang="ru-RU" sz="4000" b="0" spc="229" dirty="0">
                <a:latin typeface="+mj-lt"/>
              </a:rPr>
              <a:t>Потребность</a:t>
            </a:r>
            <a:endParaRPr lang="ru-RU" sz="4000" b="0" dirty="0"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28187" y="1680030"/>
            <a:ext cx="6850291" cy="4137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00" marR="694055" indent="-36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Вспомните тот момент, когда вы впервые задумались о том, чтобы купить курс по продажам. О чем вы тогда думали?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Где вы были, в каком месте, в какой ситуации/контексте?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 вы думали, что произойдет / какие наступят последствия, если вы не купите курс?</a:t>
            </a:r>
          </a:p>
          <a:p>
            <a:pPr marL="12700" marR="69405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Поговорить более подробно про боль / задачу, которую человек захотел решить: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Когда в последний раз сталкивались с этой проблемой?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Почему эта проблема имела значение? Какие трудности она создавала? Какие последствия?</a:t>
            </a:r>
          </a:p>
          <a:p>
            <a:pPr marL="360000" marR="694055" indent="-36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Какие эмоции вы испытывали, когда столкнулись с этой проблемой? Оцените по 10 балльной шкале. Что для вас 10 в вашей системе координат?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4529" y="1748190"/>
            <a:ext cx="42106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95" dirty="0">
                <a:latin typeface="Arial"/>
                <a:cs typeface="Arial"/>
              </a:rPr>
              <a:t>Примеры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вопросов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4529" y="3331301"/>
            <a:ext cx="2475865" cy="17286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 marR="1027430">
              <a:lnSpc>
                <a:spcPct val="100000"/>
              </a:lnSpc>
              <a:spcBef>
                <a:spcPts val="100"/>
              </a:spcBef>
            </a:pPr>
            <a:r>
              <a:rPr sz="1600" b="1" spc="-155" dirty="0">
                <a:solidFill>
                  <a:srgbClr val="0034EC"/>
                </a:solidFill>
                <a:latin typeface="Arial"/>
                <a:cs typeface="Arial"/>
              </a:rPr>
              <a:t>1.</a:t>
            </a:r>
            <a:r>
              <a:rPr sz="16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114" dirty="0">
                <a:solidFill>
                  <a:srgbClr val="0034EC"/>
                </a:solidFill>
                <a:latin typeface="Arial"/>
                <a:cs typeface="Arial"/>
              </a:rPr>
              <a:t>Триггер</a:t>
            </a:r>
            <a:r>
              <a:rPr sz="1600" b="1" spc="3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25" dirty="0">
                <a:solidFill>
                  <a:srgbClr val="0034EC"/>
                </a:solidFill>
                <a:latin typeface="Arial"/>
                <a:cs typeface="Arial"/>
              </a:rPr>
              <a:t>- </a:t>
            </a:r>
            <a:r>
              <a:rPr sz="1600" b="1" spc="65" dirty="0">
                <a:solidFill>
                  <a:srgbClr val="0034EC"/>
                </a:solidFill>
                <a:latin typeface="Arial"/>
                <a:cs typeface="Arial"/>
              </a:rPr>
              <a:t>потребность</a:t>
            </a:r>
            <a:endParaRPr sz="16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900"/>
              </a:spcBef>
            </a:pPr>
            <a:r>
              <a:rPr dirty="0"/>
              <a:t>Момент, когда у человека впервые возникла потребность решить свою задачу.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718175" y="2835729"/>
            <a:ext cx="2478405" cy="358140"/>
            <a:chOff x="718175" y="2636949"/>
            <a:chExt cx="2478405" cy="358140"/>
          </a:xfrm>
        </p:grpSpPr>
        <p:sp>
          <p:nvSpPr>
            <p:cNvPr id="7" name="object 7"/>
            <p:cNvSpPr/>
            <p:nvPr/>
          </p:nvSpPr>
          <p:spPr>
            <a:xfrm>
              <a:off x="718175" y="2815824"/>
              <a:ext cx="2478405" cy="0"/>
            </a:xfrm>
            <a:custGeom>
              <a:avLst/>
              <a:gdLst/>
              <a:ahLst/>
              <a:cxnLst/>
              <a:rect l="l" t="t" r="r" b="b"/>
              <a:pathLst>
                <a:path w="2478405">
                  <a:moveTo>
                    <a:pt x="0" y="0"/>
                  </a:moveTo>
                  <a:lnTo>
                    <a:pt x="2478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1850" y="26464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1850" y="26464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9949" y="505699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360" dirty="0">
                <a:latin typeface="+mj-lt"/>
              </a:rPr>
              <a:t>Поиск</a:t>
            </a:r>
            <a:r>
              <a:rPr sz="4000" b="0" spc="50" dirty="0">
                <a:latin typeface="+mj-lt"/>
              </a:rPr>
              <a:t> </a:t>
            </a:r>
            <a:r>
              <a:rPr sz="4000" b="0" spc="360" dirty="0">
                <a:latin typeface="+mj-lt"/>
              </a:rPr>
              <a:t>решения</a:t>
            </a:r>
            <a:endParaRPr sz="4000" b="0" dirty="0"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7248" y="2179575"/>
            <a:ext cx="6536228" cy="3562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508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Какие </a:t>
            </a:r>
            <a:r>
              <a:rPr lang="ru-RU" sz="1600" b="1" dirty="0">
                <a:latin typeface="Arial"/>
                <a:cs typeface="Arial"/>
              </a:rPr>
              <a:t>ожидания / требования </a:t>
            </a:r>
            <a:r>
              <a:rPr lang="ru-RU" sz="1600" dirty="0">
                <a:latin typeface="Arial"/>
                <a:cs typeface="Arial"/>
              </a:rPr>
              <a:t>были к продукту, который решит задачу?</a:t>
            </a:r>
          </a:p>
          <a:p>
            <a:pPr marL="441325" marR="508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Какой </a:t>
            </a:r>
            <a:r>
              <a:rPr lang="ru-RU" sz="1600" b="1" dirty="0">
                <a:latin typeface="Arial"/>
                <a:cs typeface="Arial"/>
              </a:rPr>
              <a:t>бюджет</a:t>
            </a:r>
            <a:r>
              <a:rPr lang="ru-RU" sz="1600" dirty="0">
                <a:latin typeface="Arial"/>
                <a:cs typeface="Arial"/>
              </a:rPr>
              <a:t> / </a:t>
            </a:r>
            <a:r>
              <a:rPr lang="ru-RU" sz="1600" b="1" dirty="0">
                <a:latin typeface="Arial"/>
                <a:cs typeface="Arial"/>
              </a:rPr>
              <a:t>ориентировочная цена </a:t>
            </a:r>
            <a:r>
              <a:rPr lang="ru-RU" sz="1600" dirty="0">
                <a:latin typeface="Arial"/>
                <a:cs typeface="Arial"/>
              </a:rPr>
              <a:t>были в голове?</a:t>
            </a:r>
          </a:p>
          <a:p>
            <a:pPr marL="441325" marR="508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b="1" dirty="0">
                <a:latin typeface="Arial"/>
                <a:cs typeface="Arial"/>
              </a:rPr>
              <a:t>Где и как искали</a:t>
            </a:r>
            <a:r>
              <a:rPr lang="ru-RU" sz="1600" dirty="0">
                <a:latin typeface="Arial"/>
                <a:cs typeface="Arial"/>
              </a:rPr>
              <a:t> решение?</a:t>
            </a:r>
          </a:p>
          <a:p>
            <a:pPr marL="441325" marR="508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Какие сайты, блоги, видео, статьи, медиа – </a:t>
            </a:r>
            <a:r>
              <a:rPr lang="ru-RU" sz="1600" b="1" dirty="0">
                <a:latin typeface="Arial"/>
                <a:cs typeface="Arial"/>
              </a:rPr>
              <a:t>интересны все точки, которые проходил пользователь</a:t>
            </a:r>
            <a:r>
              <a:rPr lang="ru-RU" sz="1600" dirty="0">
                <a:latin typeface="Arial"/>
                <a:cs typeface="Arial"/>
              </a:rPr>
              <a:t>.</a:t>
            </a:r>
          </a:p>
          <a:p>
            <a:pPr marL="441325" marR="508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endParaRPr lang="ru-RU" sz="1600" dirty="0">
              <a:latin typeface="Arial"/>
              <a:cs typeface="Arial"/>
            </a:endParaRPr>
          </a:p>
          <a:p>
            <a:pPr marL="441325" marR="508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Какие </a:t>
            </a:r>
            <a:r>
              <a:rPr lang="ru-RU" sz="1600" b="1" dirty="0">
                <a:latin typeface="Arial"/>
                <a:cs typeface="Arial"/>
              </a:rPr>
              <a:t>варианты решения </a:t>
            </a:r>
            <a:r>
              <a:rPr lang="ru-RU" sz="1600" dirty="0">
                <a:latin typeface="Arial"/>
                <a:cs typeface="Arial"/>
              </a:rPr>
              <a:t>проблемы </a:t>
            </a:r>
            <a:r>
              <a:rPr lang="ru-RU" sz="1600" b="1" dirty="0">
                <a:latin typeface="Arial"/>
                <a:cs typeface="Arial"/>
              </a:rPr>
              <a:t>рассматривали</a:t>
            </a:r>
            <a:r>
              <a:rPr lang="ru-RU" sz="1600" dirty="0">
                <a:latin typeface="Arial"/>
                <a:cs typeface="Arial"/>
              </a:rPr>
              <a:t> (тут мы поймем, кто наши прямые и непрямые конкуренты)?</a:t>
            </a:r>
          </a:p>
          <a:p>
            <a:pPr marL="441325" marR="508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Подробно расспросить </a:t>
            </a:r>
            <a:r>
              <a:rPr lang="ru-RU" sz="1600" b="1" dirty="0">
                <a:latin typeface="Arial"/>
                <a:cs typeface="Arial"/>
              </a:rPr>
              <a:t>про каждое</a:t>
            </a:r>
            <a:r>
              <a:rPr lang="ru-RU" sz="1600" dirty="0">
                <a:latin typeface="Arial"/>
                <a:cs typeface="Arial"/>
              </a:rPr>
              <a:t> рассматриваемое </a:t>
            </a:r>
            <a:r>
              <a:rPr lang="ru-RU" sz="1600" b="1" dirty="0">
                <a:latin typeface="Arial"/>
                <a:cs typeface="Arial"/>
              </a:rPr>
              <a:t>решение</a:t>
            </a:r>
            <a:r>
              <a:rPr lang="ru-RU" sz="1600" dirty="0">
                <a:latin typeface="Arial"/>
                <a:cs typeface="Arial"/>
              </a:rPr>
              <a:t> – про его плюсы и минусы в голове человека.</a:t>
            </a:r>
          </a:p>
          <a:p>
            <a:pPr marL="441325" marR="5080" indent="-428625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Какие были </a:t>
            </a:r>
            <a:r>
              <a:rPr lang="ru-RU" sz="1600" b="1" dirty="0">
                <a:latin typeface="Arial"/>
                <a:cs typeface="Arial"/>
              </a:rPr>
              <a:t>опасения</a:t>
            </a:r>
            <a:r>
              <a:rPr lang="ru-RU" sz="1600" dirty="0">
                <a:latin typeface="Arial"/>
                <a:cs typeface="Arial"/>
              </a:rPr>
              <a:t> по каждому из вариантов, которые рассматривали?</a:t>
            </a:r>
          </a:p>
          <a:p>
            <a:pPr marL="441325" marR="5080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9949" y="2631963"/>
            <a:ext cx="3424554" cy="17979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2.</a:t>
            </a:r>
            <a:r>
              <a:rPr sz="16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120" dirty="0">
                <a:solidFill>
                  <a:srgbClr val="0034EC"/>
                </a:solidFill>
                <a:latin typeface="Arial"/>
                <a:cs typeface="Arial"/>
              </a:rPr>
              <a:t>Поиск</a:t>
            </a:r>
            <a:r>
              <a:rPr sz="16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125" dirty="0">
                <a:solidFill>
                  <a:srgbClr val="0034EC"/>
                </a:solidFill>
                <a:latin typeface="Arial"/>
                <a:cs typeface="Arial"/>
              </a:rPr>
              <a:t>решения</a:t>
            </a:r>
            <a:endParaRPr sz="16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240"/>
              </a:spcBef>
            </a:pPr>
            <a:r>
              <a:rPr dirty="0"/>
              <a:t>Пользователь начинает поиск решений, которые могут решить его задачу: изучать рынок, сравнивать варианты, читать отзывы.</a:t>
            </a:r>
          </a:p>
        </p:txBody>
      </p:sp>
      <p:sp>
        <p:nvSpPr>
          <p:cNvPr id="5" name="object 5"/>
          <p:cNvSpPr/>
          <p:nvPr/>
        </p:nvSpPr>
        <p:spPr>
          <a:xfrm>
            <a:off x="748524" y="4548232"/>
            <a:ext cx="3439795" cy="0"/>
          </a:xfrm>
          <a:custGeom>
            <a:avLst/>
            <a:gdLst/>
            <a:ahLst/>
            <a:cxnLst/>
            <a:rect l="l" t="t" r="r" b="b"/>
            <a:pathLst>
              <a:path w="3439795">
                <a:moveTo>
                  <a:pt x="0" y="0"/>
                </a:moveTo>
                <a:lnTo>
                  <a:pt x="3439199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8524" y="1393253"/>
            <a:ext cx="42106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95" dirty="0">
                <a:latin typeface="Arial"/>
                <a:cs typeface="Arial"/>
              </a:rPr>
              <a:t>Примеры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вопросов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432" y="529437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315" dirty="0">
                <a:latin typeface="+mj-lt"/>
              </a:rPr>
              <a:t>Изучение</a:t>
            </a:r>
            <a:r>
              <a:rPr b="0" spc="55" dirty="0">
                <a:latin typeface="+mj-lt"/>
              </a:rPr>
              <a:t> </a:t>
            </a:r>
            <a:r>
              <a:rPr b="0" spc="315" dirty="0">
                <a:latin typeface="+mj-lt"/>
              </a:rPr>
              <a:t>конкретного</a:t>
            </a:r>
            <a:r>
              <a:rPr b="0" spc="55" dirty="0">
                <a:latin typeface="+mj-lt"/>
              </a:rPr>
              <a:t> </a:t>
            </a:r>
            <a:r>
              <a:rPr b="0" spc="325" dirty="0">
                <a:latin typeface="+mj-lt"/>
              </a:rPr>
              <a:t>решения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9117" y="2653152"/>
            <a:ext cx="5259070" cy="22878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314325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b="1" dirty="0">
                <a:latin typeface="Arial"/>
                <a:cs typeface="Arial"/>
              </a:rPr>
              <a:t>В какой момент </a:t>
            </a:r>
            <a:r>
              <a:rPr lang="ru-RU" sz="1600" dirty="0">
                <a:latin typeface="Arial"/>
                <a:cs typeface="Arial"/>
              </a:rPr>
              <a:t>переключились на выбор конкретного продукта?</a:t>
            </a:r>
          </a:p>
          <a:p>
            <a:pPr marL="441325" marR="314325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b="1" dirty="0">
                <a:latin typeface="Arial"/>
                <a:cs typeface="Arial"/>
              </a:rPr>
              <a:t>Что повлияло на выбор решения</a:t>
            </a:r>
            <a:r>
              <a:rPr lang="ru-RU" sz="1600" dirty="0">
                <a:latin typeface="Arial"/>
                <a:cs typeface="Arial"/>
              </a:rPr>
              <a:t>?</a:t>
            </a:r>
          </a:p>
          <a:p>
            <a:pPr marL="441325" marR="314325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Какие были </a:t>
            </a:r>
            <a:r>
              <a:rPr lang="ru-RU" sz="1600" b="1" dirty="0">
                <a:latin typeface="Arial"/>
                <a:cs typeface="Arial"/>
              </a:rPr>
              <a:t>опасения / барьеры / страхи </a:t>
            </a:r>
            <a:r>
              <a:rPr lang="ru-RU" sz="1600" dirty="0">
                <a:latin typeface="Arial"/>
                <a:cs typeface="Arial"/>
              </a:rPr>
              <a:t>перед покупкой?</a:t>
            </a:r>
          </a:p>
          <a:p>
            <a:pPr marL="441325" marR="314325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Какие </a:t>
            </a:r>
            <a:r>
              <a:rPr lang="ru-RU" sz="1600" b="1" dirty="0">
                <a:latin typeface="Arial"/>
                <a:cs typeface="Arial"/>
              </a:rPr>
              <a:t>ожидания</a:t>
            </a:r>
            <a:r>
              <a:rPr lang="ru-RU" sz="1600" dirty="0">
                <a:latin typeface="Arial"/>
                <a:cs typeface="Arial"/>
              </a:rPr>
              <a:t> были от продукта?</a:t>
            </a:r>
          </a:p>
          <a:p>
            <a:pPr marL="441325" marR="314325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8432" y="1326683"/>
            <a:ext cx="42106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95" dirty="0">
                <a:latin typeface="Arial"/>
                <a:cs typeface="Arial"/>
              </a:rPr>
              <a:t>Примеры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вопросов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8432" y="3274899"/>
            <a:ext cx="3276427" cy="18056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0979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3.</a:t>
            </a:r>
            <a:r>
              <a:rPr sz="16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120" dirty="0">
                <a:solidFill>
                  <a:srgbClr val="0034EC"/>
                </a:solidFill>
                <a:latin typeface="Arial"/>
                <a:cs typeface="Arial"/>
              </a:rPr>
              <a:t>Изучение</a:t>
            </a:r>
            <a:r>
              <a:rPr sz="16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110" dirty="0">
                <a:solidFill>
                  <a:srgbClr val="0034EC"/>
                </a:solidFill>
                <a:latin typeface="Arial"/>
                <a:cs typeface="Arial"/>
              </a:rPr>
              <a:t>конкретного </a:t>
            </a:r>
            <a:r>
              <a:rPr sz="1600" b="1" spc="125" dirty="0">
                <a:solidFill>
                  <a:srgbClr val="0034EC"/>
                </a:solidFill>
                <a:latin typeface="Arial"/>
                <a:cs typeface="Arial"/>
              </a:rPr>
              <a:t>решения</a:t>
            </a:r>
            <a:endParaRPr sz="16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dirty="0"/>
              <a:t>Пользователь остановил свой выбор на конкретном решении и финально взвешивает все “за” и “против”.</a:t>
            </a:r>
          </a:p>
        </p:txBody>
      </p:sp>
      <p:sp>
        <p:nvSpPr>
          <p:cNvPr id="6" name="object 6"/>
          <p:cNvSpPr/>
          <p:nvPr/>
        </p:nvSpPr>
        <p:spPr>
          <a:xfrm>
            <a:off x="708432" y="2756329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00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75" y="687657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spc="355" dirty="0"/>
              <a:t>Покупка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899200" y="2424810"/>
            <a:ext cx="5904635" cy="244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Почему купили </a:t>
            </a:r>
            <a:r>
              <a:rPr lang="ru-RU" sz="1600" b="1" dirty="0">
                <a:latin typeface="Arial"/>
                <a:cs typeface="Arial"/>
              </a:rPr>
              <a:t>именно этот продукт </a:t>
            </a:r>
            <a:r>
              <a:rPr lang="ru-RU" sz="1600" dirty="0">
                <a:latin typeface="Arial"/>
                <a:cs typeface="Arial"/>
              </a:rPr>
              <a:t>– курс по продажам в Нетологии (пример)?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Какую задачу (</a:t>
            </a:r>
            <a:r>
              <a:rPr lang="en" sz="1600" dirty="0">
                <a:latin typeface="Arial"/>
                <a:cs typeface="Arial"/>
              </a:rPr>
              <a:t>JOB) </a:t>
            </a:r>
            <a:r>
              <a:rPr lang="ru-RU" sz="1600" dirty="0">
                <a:latin typeface="Arial"/>
                <a:cs typeface="Arial"/>
              </a:rPr>
              <a:t>он решает для вас?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Покупали ли вы </a:t>
            </a:r>
            <a:r>
              <a:rPr lang="ru-RU" sz="1600" b="1" dirty="0">
                <a:latin typeface="Arial"/>
                <a:cs typeface="Arial"/>
              </a:rPr>
              <a:t>какие-то еще продукты </a:t>
            </a:r>
            <a:r>
              <a:rPr lang="ru-RU" sz="1600" dirty="0">
                <a:latin typeface="Arial"/>
                <a:cs typeface="Arial"/>
              </a:rPr>
              <a:t>вместе с этим?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С кем </a:t>
            </a:r>
            <a:r>
              <a:rPr lang="ru-RU" sz="1600" b="1" dirty="0">
                <a:latin typeface="Arial"/>
                <a:cs typeface="Arial"/>
              </a:rPr>
              <a:t>советовались</a:t>
            </a:r>
            <a:r>
              <a:rPr lang="ru-RU" sz="1600" dirty="0">
                <a:latin typeface="Arial"/>
                <a:cs typeface="Arial"/>
              </a:rPr>
              <a:t>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Где вы находились в момент покупки?</a:t>
            </a:r>
          </a:p>
          <a:p>
            <a:pPr marL="441325" marR="5080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899" y="1752347"/>
            <a:ext cx="42106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95" dirty="0">
                <a:latin typeface="Arial"/>
                <a:cs typeface="Arial"/>
              </a:rPr>
              <a:t>Примеры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вопросов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875" y="2952972"/>
            <a:ext cx="2980690" cy="1005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00" dirty="0">
                <a:solidFill>
                  <a:srgbClr val="0034EC"/>
                </a:solidFill>
                <a:latin typeface="Arial"/>
                <a:cs typeface="Arial"/>
              </a:rPr>
              <a:t>4.</a:t>
            </a:r>
            <a:r>
              <a:rPr sz="1600" b="1" spc="1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110" dirty="0">
                <a:solidFill>
                  <a:srgbClr val="0034EC"/>
                </a:solidFill>
                <a:latin typeface="Arial"/>
                <a:cs typeface="Arial"/>
              </a:rPr>
              <a:t>Покупка</a:t>
            </a:r>
            <a:endParaRPr sz="16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480"/>
              </a:spcBef>
            </a:pPr>
            <a:r>
              <a:rPr dirty="0"/>
              <a:t>Ура! Тот самый важный для нас, как для бизнеса, момент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803374" y="4292649"/>
            <a:ext cx="3058795" cy="358140"/>
            <a:chOff x="803374" y="4292649"/>
            <a:chExt cx="3058795" cy="358140"/>
          </a:xfrm>
        </p:grpSpPr>
        <p:sp>
          <p:nvSpPr>
            <p:cNvPr id="7" name="object 7"/>
            <p:cNvSpPr/>
            <p:nvPr/>
          </p:nvSpPr>
          <p:spPr>
            <a:xfrm>
              <a:off x="812899" y="4471524"/>
              <a:ext cx="3049270" cy="0"/>
            </a:xfrm>
            <a:custGeom>
              <a:avLst/>
              <a:gdLst/>
              <a:ahLst/>
              <a:cxnLst/>
              <a:rect l="l" t="t" r="r" b="b"/>
              <a:pathLst>
                <a:path w="3049270">
                  <a:moveTo>
                    <a:pt x="0" y="0"/>
                  </a:moveTo>
                  <a:lnTo>
                    <a:pt x="30488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2899" y="43021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169349" y="338699"/>
                  </a:move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02542" y="3284"/>
                  </a:lnTo>
                  <a:lnTo>
                    <a:pt x="263305" y="28452"/>
                  </a:lnTo>
                  <a:lnTo>
                    <a:pt x="310247" y="75394"/>
                  </a:lnTo>
                  <a:lnTo>
                    <a:pt x="335415" y="136157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2899" y="430217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169349"/>
                  </a:moveTo>
                  <a:lnTo>
                    <a:pt x="6049" y="124330"/>
                  </a:lnTo>
                  <a:lnTo>
                    <a:pt x="23121" y="83875"/>
                  </a:lnTo>
                  <a:lnTo>
                    <a:pt x="49601" y="49601"/>
                  </a:lnTo>
                  <a:lnTo>
                    <a:pt x="83875" y="23121"/>
                  </a:lnTo>
                  <a:lnTo>
                    <a:pt x="124330" y="6049"/>
                  </a:lnTo>
                  <a:lnTo>
                    <a:pt x="169349" y="0"/>
                  </a:lnTo>
                  <a:lnTo>
                    <a:pt x="234157" y="12891"/>
                  </a:lnTo>
                  <a:lnTo>
                    <a:pt x="289098" y="49601"/>
                  </a:lnTo>
                  <a:lnTo>
                    <a:pt x="325808" y="104542"/>
                  </a:lnTo>
                  <a:lnTo>
                    <a:pt x="338699" y="169349"/>
                  </a:lnTo>
                  <a:lnTo>
                    <a:pt x="332650" y="214369"/>
                  </a:lnTo>
                  <a:lnTo>
                    <a:pt x="315578" y="254824"/>
                  </a:lnTo>
                  <a:lnTo>
                    <a:pt x="289098" y="289098"/>
                  </a:lnTo>
                  <a:lnTo>
                    <a:pt x="254824" y="315578"/>
                  </a:lnTo>
                  <a:lnTo>
                    <a:pt x="214369" y="332650"/>
                  </a:lnTo>
                  <a:lnTo>
                    <a:pt x="169349" y="338699"/>
                  </a:lnTo>
                  <a:lnTo>
                    <a:pt x="124330" y="332650"/>
                  </a:lnTo>
                  <a:lnTo>
                    <a:pt x="83875" y="315578"/>
                  </a:lnTo>
                  <a:lnTo>
                    <a:pt x="49601" y="289098"/>
                  </a:lnTo>
                  <a:lnTo>
                    <a:pt x="23121" y="254824"/>
                  </a:lnTo>
                  <a:lnTo>
                    <a:pt x="6049" y="214369"/>
                  </a:lnTo>
                  <a:lnTo>
                    <a:pt x="0" y="169349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2655" y="2895610"/>
            <a:ext cx="4803775" cy="170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5080" indent="-428625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b="1" dirty="0">
                <a:latin typeface="Arial"/>
                <a:cs typeface="Arial"/>
              </a:rPr>
              <a:t>Достигли ли </a:t>
            </a:r>
            <a:r>
              <a:rPr lang="ru-RU" sz="1600" dirty="0">
                <a:latin typeface="Arial"/>
                <a:cs typeface="Arial"/>
              </a:rPr>
              <a:t>вы вашей </a:t>
            </a:r>
            <a:r>
              <a:rPr lang="ru-RU" sz="1600" b="1" dirty="0">
                <a:latin typeface="Arial"/>
                <a:cs typeface="Arial"/>
              </a:rPr>
              <a:t>цели</a:t>
            </a:r>
            <a:r>
              <a:rPr lang="ru-RU" sz="1600" dirty="0">
                <a:latin typeface="Arial"/>
                <a:cs typeface="Arial"/>
              </a:rPr>
              <a:t> в результате?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Какие </a:t>
            </a:r>
            <a:r>
              <a:rPr lang="ru-RU" sz="1600" b="1" dirty="0">
                <a:latin typeface="Arial"/>
                <a:cs typeface="Arial"/>
              </a:rPr>
              <a:t>трудности</a:t>
            </a:r>
            <a:r>
              <a:rPr lang="ru-RU" sz="1600" dirty="0">
                <a:latin typeface="Arial"/>
                <a:cs typeface="Arial"/>
              </a:rPr>
              <a:t> были в обучении?</a:t>
            </a:r>
          </a:p>
          <a:p>
            <a:pPr marL="441325" marR="5080" indent="-4286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dirty="0">
                <a:latin typeface="Arial"/>
                <a:cs typeface="Arial"/>
              </a:rPr>
              <a:t>Что особо </a:t>
            </a:r>
            <a:r>
              <a:rPr lang="ru-RU" sz="1600" b="1" dirty="0">
                <a:latin typeface="Arial"/>
                <a:cs typeface="Arial"/>
              </a:rPr>
              <a:t>понравилось</a:t>
            </a:r>
            <a:r>
              <a:rPr lang="ru-RU" sz="1600" dirty="0">
                <a:latin typeface="Arial"/>
                <a:cs typeface="Arial"/>
              </a:rPr>
              <a:t> в обучении?</a:t>
            </a:r>
          </a:p>
          <a:p>
            <a:pPr marL="441325" marR="5080" indent="-428625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440690" algn="l"/>
              </a:tabLst>
            </a:pPr>
            <a:r>
              <a:rPr lang="ru-RU" sz="1600" b="1" dirty="0">
                <a:latin typeface="Arial"/>
                <a:cs typeface="Arial"/>
              </a:rPr>
              <a:t>Кому</a:t>
            </a:r>
            <a:r>
              <a:rPr lang="ru-RU" sz="1600" dirty="0">
                <a:latin typeface="Arial"/>
                <a:cs typeface="Arial"/>
              </a:rPr>
              <a:t> и для решения какой задачи вы бы могли </a:t>
            </a:r>
            <a:r>
              <a:rPr lang="ru-RU" sz="1600" b="1" dirty="0">
                <a:latin typeface="Arial"/>
                <a:cs typeface="Arial"/>
              </a:rPr>
              <a:t>рекомендовать</a:t>
            </a:r>
            <a:r>
              <a:rPr lang="ru-RU" sz="1600" dirty="0">
                <a:latin typeface="Arial"/>
                <a:cs typeface="Arial"/>
              </a:rPr>
              <a:t> этот продукт?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875" y="536590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spc="229" dirty="0"/>
              <a:t>Пользовательский</a:t>
            </a:r>
            <a:r>
              <a:rPr lang="ru-RU" sz="4000" spc="95" dirty="0"/>
              <a:t> </a:t>
            </a:r>
            <a:r>
              <a:rPr lang="ru-RU" sz="4000" spc="210" dirty="0"/>
              <a:t>опыт</a:t>
            </a:r>
            <a:endParaRPr lang="ru-RU"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857874" y="1342735"/>
            <a:ext cx="42106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95" dirty="0">
                <a:latin typeface="Arial"/>
                <a:cs typeface="Arial"/>
              </a:rPr>
              <a:t>Примеры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вопросов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875" y="3084434"/>
            <a:ext cx="2971800" cy="20826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9445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5.</a:t>
            </a:r>
            <a:r>
              <a:rPr sz="1600" b="1" spc="3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60" dirty="0">
                <a:solidFill>
                  <a:srgbClr val="0034EC"/>
                </a:solidFill>
                <a:latin typeface="Arial"/>
                <a:cs typeface="Arial"/>
              </a:rPr>
              <a:t>Пользовательский </a:t>
            </a:r>
            <a:r>
              <a:rPr sz="1600" b="1" spc="40" dirty="0">
                <a:solidFill>
                  <a:srgbClr val="0034EC"/>
                </a:solidFill>
                <a:latin typeface="Arial"/>
                <a:cs typeface="Arial"/>
              </a:rPr>
              <a:t>опыт</a:t>
            </a:r>
            <a:endParaRPr sz="16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dirty="0"/>
              <a:t>Человек купил продукт и начал им пользоваться. Что ему нравится, а что нет? Какие его ожидания реализовались, а какие нет?</a:t>
            </a:r>
          </a:p>
        </p:txBody>
      </p:sp>
      <p:sp>
        <p:nvSpPr>
          <p:cNvPr id="6" name="object 6"/>
          <p:cNvSpPr/>
          <p:nvPr/>
        </p:nvSpPr>
        <p:spPr>
          <a:xfrm>
            <a:off x="857874" y="2782299"/>
            <a:ext cx="2832100" cy="0"/>
          </a:xfrm>
          <a:custGeom>
            <a:avLst/>
            <a:gdLst/>
            <a:ahLst/>
            <a:cxnLst/>
            <a:rect l="l" t="t" r="r" b="b"/>
            <a:pathLst>
              <a:path w="2832100">
                <a:moveTo>
                  <a:pt x="0" y="0"/>
                </a:moveTo>
                <a:lnTo>
                  <a:pt x="2831999" y="0"/>
                </a:lnTo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087" y="447281"/>
            <a:ext cx="10515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lang="ru-RU" sz="3200" spc="185" dirty="0"/>
              <a:t>Учесть</a:t>
            </a:r>
            <a:r>
              <a:rPr lang="ru-RU" sz="3200" spc="55" dirty="0"/>
              <a:t> </a:t>
            </a:r>
            <a:r>
              <a:rPr lang="ru-RU" sz="3200" dirty="0"/>
              <a:t>в</a:t>
            </a:r>
            <a:r>
              <a:rPr lang="ru-RU" sz="3200" spc="55" dirty="0"/>
              <a:t> </a:t>
            </a:r>
            <a:r>
              <a:rPr lang="ru-RU" sz="3200" spc="210" dirty="0"/>
              <a:t>подготовке</a:t>
            </a:r>
            <a:r>
              <a:rPr lang="ru-RU" sz="3200" spc="60" dirty="0"/>
              <a:t> </a:t>
            </a:r>
            <a:r>
              <a:rPr lang="ru-RU" sz="3200" spc="265" dirty="0"/>
              <a:t>списка</a:t>
            </a:r>
            <a:r>
              <a:rPr lang="ru-RU" sz="3200" spc="55" dirty="0"/>
              <a:t> </a:t>
            </a:r>
            <a:r>
              <a:rPr lang="ru-RU" sz="3200" spc="140" dirty="0"/>
              <a:t>вопросов</a:t>
            </a:r>
            <a:endParaRPr lang="ru-RU" sz="320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567667"/>
              </p:ext>
            </p:extLst>
          </p:nvPr>
        </p:nvGraphicFramePr>
        <p:xfrm>
          <a:off x="727087" y="1445603"/>
          <a:ext cx="10728960" cy="45097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64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4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600" b="1" spc="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Спрашивать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0034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600" b="1" spc="1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Не</a:t>
                      </a:r>
                      <a:r>
                        <a:rPr sz="16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спрашивать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0034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685">
                <a:tc>
                  <a:txBody>
                    <a:bodyPr/>
                    <a:lstStyle/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1600" dirty="0">
                          <a:latin typeface="Arial"/>
                          <a:cs typeface="Arial"/>
                        </a:rPr>
                        <a:t>Что респондент понимает под теми или иными словами и понятиями.</a:t>
                      </a:r>
                      <a:br>
                        <a:rPr lang="ru-RU" sz="1600" dirty="0">
                          <a:latin typeface="Arial"/>
                          <a:cs typeface="Arial"/>
                        </a:rPr>
                      </a:br>
                      <a:r>
                        <a:rPr lang="ru-RU" sz="1600" dirty="0">
                          <a:latin typeface="Arial"/>
                          <a:cs typeface="Arial"/>
                        </a:rPr>
                        <a:t>Чтобы лучше его понимать;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1600" dirty="0">
                          <a:latin typeface="Arial"/>
                          <a:cs typeface="Arial"/>
                        </a:rPr>
                        <a:t>Про потребности, проблемы и боли в данный момент или в недалёком прошлом;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1600" dirty="0">
                          <a:latin typeface="Arial"/>
                          <a:cs typeface="Arial"/>
                        </a:rPr>
                        <a:t>Искал ли респондент решение своей проблемы. Если не искал, то проблема не так важна;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1600" dirty="0">
                          <a:latin typeface="Arial"/>
                          <a:cs typeface="Arial"/>
                        </a:rPr>
                        <a:t>Как удовлетворяет потребности сейчас или делал это в недалёком прошлом.</a:t>
                      </a:r>
                      <a:br>
                        <a:rPr lang="ru-RU" sz="1600" dirty="0">
                          <a:latin typeface="Arial"/>
                          <a:cs typeface="Arial"/>
                        </a:rPr>
                      </a:br>
                      <a:r>
                        <a:rPr lang="ru-RU" sz="1600" dirty="0">
                          <a:latin typeface="Arial"/>
                          <a:cs typeface="Arial"/>
                        </a:rPr>
                        <a:t>Про реальный опыт, что нравится и что не нравится в нём.</a:t>
                      </a:r>
                    </a:p>
                    <a:p>
                      <a:pPr marL="542290" marR="409575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2290" marR="862330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1600" dirty="0">
                          <a:latin typeface="Arial"/>
                          <a:cs typeface="Arial"/>
                        </a:rPr>
                        <a:t>Про будущее. Люди плохо умеют прогнозировать будущее, но хорошо получается, фантазировать</a:t>
                      </a:r>
                    </a:p>
                    <a:p>
                      <a:pPr marL="542290" marR="862330" indent="-351155">
                        <a:lnSpc>
                          <a:spcPct val="100000"/>
                        </a:lnSpc>
                        <a:spcBef>
                          <a:spcPts val="610"/>
                        </a:spcBef>
                        <a:buClr>
                          <a:srgbClr val="0034EC"/>
                        </a:buClr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lang="ru-RU" sz="1600" dirty="0">
                          <a:latin typeface="Arial"/>
                          <a:cs typeface="Arial"/>
                        </a:rPr>
                        <a:t>Частный случай вопроса про будущее: «Как бы вы хотели удовлетворять свою потребность» или «Какой продукт вы бы предпочли».</a:t>
                      </a: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765" y="444684"/>
            <a:ext cx="464586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Основные ошибки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7765" y="1340716"/>
            <a:ext cx="4451496" cy="3062377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dirty="0">
                <a:latin typeface="Arial"/>
                <a:cs typeface="Arial"/>
              </a:rPr>
              <a:t>Говорить больше, чем слушать</a:t>
            </a:r>
          </a:p>
          <a:p>
            <a:pPr marL="355600" indent="-34290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dirty="0">
                <a:latin typeface="Arial"/>
                <a:cs typeface="Arial"/>
              </a:rPr>
              <a:t>Не записывать интервью</a:t>
            </a:r>
          </a:p>
          <a:p>
            <a:pPr marL="355600" indent="-34290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dirty="0">
                <a:latin typeface="Arial"/>
                <a:cs typeface="Arial"/>
              </a:rPr>
              <a:t>Не докапываться до сути</a:t>
            </a:r>
          </a:p>
          <a:p>
            <a:pPr marL="355600" indent="-34290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dirty="0">
                <a:latin typeface="Arial"/>
                <a:cs typeface="Arial"/>
              </a:rPr>
              <a:t>Вести допрос</a:t>
            </a:r>
          </a:p>
          <a:p>
            <a:pPr marL="355600" indent="-342900"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dirty="0">
                <a:latin typeface="Arial"/>
                <a:cs typeface="Arial"/>
              </a:rPr>
              <a:t>Рассказывать о вашей идее (это можно сделать в конце)</a:t>
            </a:r>
          </a:p>
          <a:p>
            <a:pPr marL="355600" indent="-342900">
              <a:lnSpc>
                <a:spcPct val="100000"/>
              </a:lnSpc>
              <a:spcBef>
                <a:spcPts val="1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32765" algn="l"/>
              </a:tabLst>
            </a:pPr>
            <a:r>
              <a:rPr lang="ru-RU" dirty="0">
                <a:latin typeface="Arial"/>
                <a:cs typeface="Arial"/>
              </a:rPr>
              <a:t>Пытаться продать решение (это можно сделать в конце)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4CFACA3-DDD2-E5C2-8F11-8CCCB6F73E25}"/>
              </a:ext>
            </a:extLst>
          </p:cNvPr>
          <p:cNvSpPr txBox="1">
            <a:spLocks/>
          </p:cNvSpPr>
          <p:nvPr/>
        </p:nvSpPr>
        <p:spPr>
          <a:xfrm>
            <a:off x="5303078" y="518916"/>
            <a:ext cx="4509052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795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Полезные советы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8E64FBE-3593-839A-3385-939BB30A04BD}"/>
              </a:ext>
            </a:extLst>
          </p:cNvPr>
          <p:cNvSpPr txBox="1"/>
          <p:nvPr/>
        </p:nvSpPr>
        <p:spPr>
          <a:xfrm>
            <a:off x="5303078" y="1553011"/>
            <a:ext cx="6321157" cy="47859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30480" indent="-4572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1800" dirty="0">
                <a:latin typeface="Arial"/>
                <a:cs typeface="Arial"/>
              </a:rPr>
              <a:t>Обязательно </a:t>
            </a:r>
            <a:r>
              <a:rPr lang="ru-RU" sz="1800" b="1" dirty="0">
                <a:latin typeface="Arial"/>
                <a:cs typeface="Arial"/>
              </a:rPr>
              <a:t>запишите</a:t>
            </a:r>
            <a:r>
              <a:rPr lang="ru-RU" sz="1800" dirty="0">
                <a:latin typeface="Arial"/>
                <a:cs typeface="Arial"/>
              </a:rPr>
              <a:t> интервью и не забудьте попросить разрешения на это.</a:t>
            </a:r>
          </a:p>
          <a:p>
            <a:pPr marL="469900" marR="30480" indent="-4572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1800" dirty="0">
                <a:latin typeface="Arial"/>
                <a:cs typeface="Arial"/>
              </a:rPr>
              <a:t>Когда пользователь рассказывает о какой-то проблеме, с которой он столкнулся, всегда используйте подход «</a:t>
            </a:r>
            <a:r>
              <a:rPr lang="ru-RU" sz="1800" b="1" dirty="0">
                <a:latin typeface="Arial"/>
                <a:cs typeface="Arial"/>
              </a:rPr>
              <a:t>5 почему</a:t>
            </a:r>
            <a:r>
              <a:rPr lang="ru-RU" sz="1800" dirty="0">
                <a:latin typeface="Arial"/>
                <a:cs typeface="Arial"/>
              </a:rPr>
              <a:t>», чтобы дойти до глубинной мотивации.</a:t>
            </a:r>
          </a:p>
          <a:p>
            <a:pPr marL="469900" marR="30480" indent="-4572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1800" dirty="0">
                <a:latin typeface="Arial"/>
                <a:cs typeface="Arial"/>
              </a:rPr>
              <a:t>Когда пользователь рассказывает о какой-либо </a:t>
            </a:r>
            <a:r>
              <a:rPr lang="ru-RU" sz="1800" b="1" dirty="0">
                <a:latin typeface="Arial"/>
                <a:cs typeface="Arial"/>
              </a:rPr>
              <a:t>эмоции</a:t>
            </a:r>
            <a:r>
              <a:rPr lang="ru-RU" sz="1800" dirty="0">
                <a:latin typeface="Arial"/>
                <a:cs typeface="Arial"/>
              </a:rPr>
              <a:t>, всегда просите ее </a:t>
            </a:r>
            <a:r>
              <a:rPr lang="ru-RU" sz="1800" b="1" dirty="0">
                <a:latin typeface="Arial"/>
                <a:cs typeface="Arial"/>
              </a:rPr>
              <a:t>оценить</a:t>
            </a:r>
            <a:r>
              <a:rPr lang="ru-RU" sz="1800" dirty="0">
                <a:latin typeface="Arial"/>
                <a:cs typeface="Arial"/>
              </a:rPr>
              <a:t> по 5/10-балльной шкале + обязательно спросите, что такое 5/10 в его системе координат</a:t>
            </a:r>
          </a:p>
          <a:p>
            <a:pPr marL="469900" marR="30480" indent="-4572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1800" dirty="0">
                <a:latin typeface="Arial"/>
                <a:cs typeface="Arial"/>
              </a:rPr>
              <a:t>Спрашивайте о </a:t>
            </a:r>
            <a:r>
              <a:rPr lang="ru-RU" sz="1800" b="1" dirty="0">
                <a:latin typeface="Arial"/>
                <a:cs typeface="Arial"/>
              </a:rPr>
              <a:t>прошлом</a:t>
            </a:r>
            <a:r>
              <a:rPr lang="ru-RU" sz="1800" dirty="0">
                <a:latin typeface="Arial"/>
                <a:cs typeface="Arial"/>
              </a:rPr>
              <a:t>, а не о будущем.</a:t>
            </a:r>
            <a:br>
              <a:rPr lang="ru-RU" sz="1800" dirty="0">
                <a:latin typeface="Arial"/>
                <a:cs typeface="Arial"/>
              </a:rPr>
            </a:br>
            <a:r>
              <a:rPr lang="ru-RU" sz="1800" b="1" dirty="0">
                <a:latin typeface="Arial"/>
                <a:cs typeface="Arial"/>
              </a:rPr>
              <a:t>Факты важны, мнения бесполезны</a:t>
            </a:r>
            <a:r>
              <a:rPr lang="ru-RU" sz="1800" dirty="0">
                <a:latin typeface="Arial"/>
                <a:cs typeface="Arial"/>
              </a:rPr>
              <a:t>. Спрашивайте о конкретных вещах, которые происходили в прошлом, а не о взглядах или мнениях на перспективу в будущем.</a:t>
            </a:r>
          </a:p>
          <a:p>
            <a:pPr marL="469900" marR="30480" indent="-4572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469265" algn="l"/>
              </a:tabLst>
            </a:pPr>
            <a:r>
              <a:rPr lang="ru-RU" sz="1800" dirty="0">
                <a:latin typeface="Arial"/>
                <a:cs typeface="Arial"/>
              </a:rPr>
              <a:t>Меньше говорите, </a:t>
            </a:r>
            <a:r>
              <a:rPr lang="ru-RU" sz="1800" b="1" dirty="0">
                <a:latin typeface="Arial"/>
                <a:cs typeface="Arial"/>
              </a:rPr>
              <a:t>больше слушайте</a:t>
            </a:r>
            <a:r>
              <a:rPr lang="ru-RU" sz="1800" dirty="0">
                <a:latin typeface="Arial"/>
                <a:cs typeface="Arial"/>
              </a:rPr>
              <a:t>.</a:t>
            </a:r>
          </a:p>
          <a:p>
            <a:pPr marL="469900" marR="30480" indent="-4572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endParaRPr sz="1800" dirty="0">
              <a:latin typeface="Arial"/>
              <a:cs typeface="Arial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13E9A286-0B32-6583-2654-5BB75F962D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7765" y="4379465"/>
            <a:ext cx="1405474" cy="140547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060" y="326092"/>
            <a:ext cx="678511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sz="4000" dirty="0"/>
              <a:t>Расшифровка интервью</a:t>
            </a:r>
            <a:endParaRPr sz="40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71" y="1162879"/>
            <a:ext cx="11615334" cy="549685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751870" y="198264"/>
            <a:ext cx="3745229" cy="864789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85090" marR="340995">
              <a:lnSpc>
                <a:spcPts val="1650"/>
              </a:lnSpc>
              <a:spcBef>
                <a:spcPts val="5"/>
              </a:spcBef>
            </a:pPr>
            <a:r>
              <a:rPr lang="ru-RU" sz="1400" dirty="0">
                <a:latin typeface="Arial"/>
                <a:cs typeface="Arial"/>
              </a:rPr>
              <a:t>Рекомендуется до старта интервью продумать структуру и логику таблицы, куда вы потом будете заносить ключевые вещи из каждого интервью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15158"/>
          <a:stretch/>
        </p:blipFill>
        <p:spPr>
          <a:xfrm>
            <a:off x="0" y="1664176"/>
            <a:ext cx="12192000" cy="50948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547" y="42807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215" dirty="0">
                <a:solidFill>
                  <a:srgbClr val="000000"/>
                </a:solidFill>
              </a:rPr>
              <a:t>Пример:</a:t>
            </a:r>
            <a:r>
              <a:rPr spc="70" dirty="0">
                <a:solidFill>
                  <a:srgbClr val="000000"/>
                </a:solidFill>
              </a:rPr>
              <a:t> </a:t>
            </a:r>
            <a:r>
              <a:rPr lang="ru-RU" spc="260" dirty="0">
                <a:solidFill>
                  <a:srgbClr val="000000"/>
                </a:solidFill>
              </a:rPr>
              <a:t>таблица</a:t>
            </a:r>
            <a:r>
              <a:rPr spc="80" dirty="0">
                <a:solidFill>
                  <a:srgbClr val="000000"/>
                </a:solidFill>
              </a:rPr>
              <a:t> </a:t>
            </a:r>
            <a:r>
              <a:rPr lang="ru-RU" spc="80" dirty="0">
                <a:solidFill>
                  <a:srgbClr val="000000"/>
                </a:solidFill>
              </a:rPr>
              <a:t>от </a:t>
            </a:r>
            <a:r>
              <a:rPr lang="en-US" spc="200" dirty="0">
                <a:solidFill>
                  <a:srgbClr val="000000"/>
                </a:solidFill>
              </a:rPr>
              <a:t>SkyEng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99399" y="1439874"/>
            <a:ext cx="1921510" cy="836294"/>
            <a:chOff x="2299399" y="1439874"/>
            <a:chExt cx="1921510" cy="836294"/>
          </a:xfrm>
        </p:grpSpPr>
        <p:sp>
          <p:nvSpPr>
            <p:cNvPr id="3" name="object 3"/>
            <p:cNvSpPr/>
            <p:nvPr/>
          </p:nvSpPr>
          <p:spPr>
            <a:xfrm>
              <a:off x="230892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0892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504810" y="1589521"/>
            <a:ext cx="151130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258445">
              <a:lnSpc>
                <a:spcPct val="101600"/>
              </a:lnSpc>
              <a:spcBef>
                <a:spcPts val="70"/>
              </a:spcBef>
            </a:pPr>
            <a:r>
              <a:rPr sz="1600" spc="90" dirty="0">
                <a:latin typeface="Arial"/>
                <a:cs typeface="Arial"/>
              </a:rPr>
              <a:t>Founders </a:t>
            </a:r>
            <a:r>
              <a:rPr sz="1600" spc="130" dirty="0">
                <a:latin typeface="Arial"/>
                <a:cs typeface="Arial"/>
              </a:rPr>
              <a:t>Product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Vision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06874" y="1439874"/>
            <a:ext cx="1921510" cy="836294"/>
            <a:chOff x="4906874" y="1439874"/>
            <a:chExt cx="1921510" cy="836294"/>
          </a:xfrm>
        </p:grpSpPr>
        <p:sp>
          <p:nvSpPr>
            <p:cNvPr id="7" name="object 7"/>
            <p:cNvSpPr/>
            <p:nvPr/>
          </p:nvSpPr>
          <p:spPr>
            <a:xfrm>
              <a:off x="4916399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16399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260178" y="1589521"/>
            <a:ext cx="121539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96850" marR="5080" indent="-184785">
              <a:lnSpc>
                <a:spcPct val="101600"/>
              </a:lnSpc>
              <a:spcBef>
                <a:spcPts val="70"/>
              </a:spcBef>
            </a:pPr>
            <a:r>
              <a:rPr sz="1600" spc="125" dirty="0">
                <a:latin typeface="Arial"/>
                <a:cs typeface="Arial"/>
              </a:rPr>
              <a:t>Build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5" dirty="0">
                <a:latin typeface="Arial"/>
                <a:cs typeface="Arial"/>
              </a:rPr>
              <a:t>entire </a:t>
            </a:r>
            <a:r>
              <a:rPr sz="1600" spc="120" dirty="0">
                <a:latin typeface="Arial"/>
                <a:cs typeface="Arial"/>
              </a:rPr>
              <a:t>Product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514349" y="1439874"/>
            <a:ext cx="1921510" cy="836294"/>
            <a:chOff x="7514349" y="1439874"/>
            <a:chExt cx="1921510" cy="836294"/>
          </a:xfrm>
        </p:grpSpPr>
        <p:sp>
          <p:nvSpPr>
            <p:cNvPr id="11" name="object 11"/>
            <p:cNvSpPr/>
            <p:nvPr/>
          </p:nvSpPr>
          <p:spPr>
            <a:xfrm>
              <a:off x="752387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2387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655564" y="1713346"/>
            <a:ext cx="16395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14" dirty="0">
                <a:latin typeface="Arial"/>
                <a:cs typeface="Arial"/>
              </a:rPr>
              <a:t>Find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Customers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299399" y="3371250"/>
            <a:ext cx="1921510" cy="836294"/>
            <a:chOff x="2299399" y="3371250"/>
            <a:chExt cx="1921510" cy="836294"/>
          </a:xfrm>
        </p:grpSpPr>
        <p:sp>
          <p:nvSpPr>
            <p:cNvPr id="15" name="object 15"/>
            <p:cNvSpPr/>
            <p:nvPr/>
          </p:nvSpPr>
          <p:spPr>
            <a:xfrm>
              <a:off x="230892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0892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504810" y="3520897"/>
            <a:ext cx="151130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258445">
              <a:lnSpc>
                <a:spcPct val="101600"/>
              </a:lnSpc>
              <a:spcBef>
                <a:spcPts val="70"/>
              </a:spcBef>
            </a:pPr>
            <a:r>
              <a:rPr sz="1600" spc="90" dirty="0">
                <a:latin typeface="Arial"/>
                <a:cs typeface="Arial"/>
              </a:rPr>
              <a:t>Founders </a:t>
            </a:r>
            <a:r>
              <a:rPr sz="1600" spc="130" dirty="0">
                <a:latin typeface="Arial"/>
                <a:cs typeface="Arial"/>
              </a:rPr>
              <a:t>Product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Vision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906874" y="3371250"/>
            <a:ext cx="1921510" cy="836294"/>
            <a:chOff x="4906874" y="3371250"/>
            <a:chExt cx="1921510" cy="836294"/>
          </a:xfrm>
        </p:grpSpPr>
        <p:sp>
          <p:nvSpPr>
            <p:cNvPr id="19" name="object 19"/>
            <p:cNvSpPr/>
            <p:nvPr/>
          </p:nvSpPr>
          <p:spPr>
            <a:xfrm>
              <a:off x="4916399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16399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321124" y="3644722"/>
            <a:ext cx="10928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25" dirty="0">
                <a:latin typeface="Arial"/>
                <a:cs typeface="Arial"/>
              </a:rPr>
              <a:t>Build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MVP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514349" y="3371250"/>
            <a:ext cx="1921510" cy="836294"/>
            <a:chOff x="7514349" y="3371250"/>
            <a:chExt cx="1921510" cy="836294"/>
          </a:xfrm>
        </p:grpSpPr>
        <p:sp>
          <p:nvSpPr>
            <p:cNvPr id="23" name="object 23"/>
            <p:cNvSpPr/>
            <p:nvPr/>
          </p:nvSpPr>
          <p:spPr>
            <a:xfrm>
              <a:off x="752387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2387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906049" y="3520897"/>
            <a:ext cx="113792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12420" marR="5080" indent="-300355">
              <a:lnSpc>
                <a:spcPct val="101600"/>
              </a:lnSpc>
              <a:spcBef>
                <a:spcPts val="70"/>
              </a:spcBef>
            </a:pPr>
            <a:r>
              <a:rPr sz="1600" spc="95" dirty="0">
                <a:latin typeface="Arial"/>
                <a:cs typeface="Arial"/>
              </a:rPr>
              <a:t>Iterate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and </a:t>
            </a:r>
            <a:r>
              <a:rPr sz="1600" spc="70" dirty="0">
                <a:latin typeface="Arial"/>
                <a:cs typeface="Arial"/>
              </a:rPr>
              <a:t>Pivot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299399" y="5302625"/>
            <a:ext cx="1921510" cy="836294"/>
            <a:chOff x="2299399" y="5302625"/>
            <a:chExt cx="1921510" cy="836294"/>
          </a:xfrm>
        </p:grpSpPr>
        <p:sp>
          <p:nvSpPr>
            <p:cNvPr id="27" name="object 27"/>
            <p:cNvSpPr/>
            <p:nvPr/>
          </p:nvSpPr>
          <p:spPr>
            <a:xfrm>
              <a:off x="230892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0892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744934" y="5452271"/>
            <a:ext cx="103060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91135" marR="5080" indent="-179070">
              <a:lnSpc>
                <a:spcPct val="101600"/>
              </a:lnSpc>
              <a:spcBef>
                <a:spcPts val="70"/>
              </a:spcBef>
            </a:pPr>
            <a:r>
              <a:rPr sz="1600" spc="105" dirty="0">
                <a:latin typeface="Arial"/>
                <a:cs typeface="Arial"/>
              </a:rPr>
              <a:t>Customer </a:t>
            </a:r>
            <a:r>
              <a:rPr sz="1600" spc="80" dirty="0">
                <a:latin typeface="Arial"/>
                <a:cs typeface="Arial"/>
              </a:rPr>
              <a:t>Needs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906874" y="5302625"/>
            <a:ext cx="1921510" cy="836294"/>
            <a:chOff x="4906874" y="5302625"/>
            <a:chExt cx="1921510" cy="836294"/>
          </a:xfrm>
        </p:grpSpPr>
        <p:sp>
          <p:nvSpPr>
            <p:cNvPr id="31" name="object 31"/>
            <p:cNvSpPr/>
            <p:nvPr/>
          </p:nvSpPr>
          <p:spPr>
            <a:xfrm>
              <a:off x="4916399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16399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321124" y="5576096"/>
            <a:ext cx="10928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25" dirty="0">
                <a:latin typeface="Arial"/>
                <a:cs typeface="Arial"/>
              </a:rPr>
              <a:t>Build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MVP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514349" y="5302625"/>
            <a:ext cx="1921510" cy="836294"/>
            <a:chOff x="7514349" y="5302625"/>
            <a:chExt cx="1921510" cy="836294"/>
          </a:xfrm>
        </p:grpSpPr>
        <p:sp>
          <p:nvSpPr>
            <p:cNvPr id="35" name="object 35"/>
            <p:cNvSpPr/>
            <p:nvPr/>
          </p:nvSpPr>
          <p:spPr>
            <a:xfrm>
              <a:off x="752387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2387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906049" y="5452271"/>
            <a:ext cx="113792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12420" marR="5080" indent="-300355">
              <a:lnSpc>
                <a:spcPct val="101600"/>
              </a:lnSpc>
              <a:spcBef>
                <a:spcPts val="70"/>
              </a:spcBef>
            </a:pPr>
            <a:r>
              <a:rPr sz="1600" spc="95" dirty="0">
                <a:latin typeface="Arial"/>
                <a:cs typeface="Arial"/>
              </a:rPr>
              <a:t>Iterate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and </a:t>
            </a:r>
            <a:r>
              <a:rPr sz="1600" spc="70" dirty="0">
                <a:latin typeface="Arial"/>
                <a:cs typeface="Arial"/>
              </a:rPr>
              <a:t>Pivot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01885" y="5447096"/>
            <a:ext cx="9715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75" dirty="0">
                <a:solidFill>
                  <a:srgbClr val="0034EC"/>
                </a:solidFill>
                <a:latin typeface="Arial"/>
                <a:cs typeface="Arial"/>
              </a:rPr>
              <a:t>Design </a:t>
            </a:r>
            <a:r>
              <a:rPr sz="1600" b="1" spc="85" dirty="0">
                <a:solidFill>
                  <a:srgbClr val="0034EC"/>
                </a:solidFill>
                <a:latin typeface="Arial"/>
                <a:cs typeface="Arial"/>
              </a:rPr>
              <a:t>Thinking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01885" y="3392571"/>
            <a:ext cx="13328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34EC"/>
                </a:solidFill>
                <a:latin typeface="Arial"/>
                <a:cs typeface="Arial"/>
              </a:rPr>
              <a:t>21st</a:t>
            </a:r>
            <a:r>
              <a:rPr sz="1600" b="1" spc="-9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80" dirty="0">
                <a:solidFill>
                  <a:srgbClr val="0034EC"/>
                </a:solidFill>
                <a:latin typeface="Arial"/>
                <a:cs typeface="Arial"/>
              </a:rPr>
              <a:t>Century </a:t>
            </a:r>
            <a:r>
              <a:rPr sz="1600" b="1" spc="70" dirty="0">
                <a:solidFill>
                  <a:srgbClr val="0034EC"/>
                </a:solidFill>
                <a:latin typeface="Arial"/>
                <a:cs typeface="Arial"/>
              </a:rPr>
              <a:t>Lean</a:t>
            </a:r>
            <a:r>
              <a:rPr sz="1600" b="1" spc="1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30" dirty="0">
                <a:solidFill>
                  <a:srgbClr val="0034EC"/>
                </a:solidFill>
                <a:latin typeface="Arial"/>
                <a:cs typeface="Arial"/>
              </a:rPr>
              <a:t>Tech </a:t>
            </a:r>
            <a:r>
              <a:rPr sz="1600" b="1" spc="85" dirty="0">
                <a:solidFill>
                  <a:srgbClr val="0034EC"/>
                </a:solidFill>
                <a:latin typeface="Arial"/>
                <a:cs typeface="Arial"/>
              </a:rPr>
              <a:t>Startup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01885" y="1534509"/>
            <a:ext cx="14255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135" dirty="0">
                <a:solidFill>
                  <a:srgbClr val="0034EC"/>
                </a:solidFill>
                <a:latin typeface="Arial"/>
                <a:cs typeface="Arial"/>
              </a:rPr>
              <a:t>20th</a:t>
            </a:r>
            <a:r>
              <a:rPr sz="1600" b="1" spc="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80" dirty="0">
                <a:solidFill>
                  <a:srgbClr val="0034EC"/>
                </a:solidFill>
                <a:latin typeface="Arial"/>
                <a:cs typeface="Arial"/>
              </a:rPr>
              <a:t>Century </a:t>
            </a:r>
            <a:r>
              <a:rPr sz="1600" b="1" spc="50" dirty="0">
                <a:solidFill>
                  <a:srgbClr val="0034EC"/>
                </a:solidFill>
                <a:latin typeface="Arial"/>
                <a:cs typeface="Arial"/>
              </a:rPr>
              <a:t>Tech</a:t>
            </a:r>
            <a:r>
              <a:rPr sz="1600" b="1" spc="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85" dirty="0">
                <a:solidFill>
                  <a:srgbClr val="0034EC"/>
                </a:solidFill>
                <a:latin typeface="Arial"/>
                <a:cs typeface="Arial"/>
              </a:rPr>
              <a:t>Startup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210925" y="1817009"/>
            <a:ext cx="3295015" cy="82550"/>
            <a:chOff x="4210925" y="1817009"/>
            <a:chExt cx="3295015" cy="82550"/>
          </a:xfrm>
        </p:grpSpPr>
        <p:sp>
          <p:nvSpPr>
            <p:cNvPr id="42" name="object 42"/>
            <p:cNvSpPr/>
            <p:nvPr/>
          </p:nvSpPr>
          <p:spPr>
            <a:xfrm>
              <a:off x="4210925" y="185799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700" y="1817009"/>
              <a:ext cx="105500" cy="8198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818400" y="185799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175" y="1817009"/>
              <a:ext cx="105500" cy="81980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4210925" y="3133125"/>
            <a:ext cx="4295140" cy="1312545"/>
            <a:chOff x="4210925" y="3133125"/>
            <a:chExt cx="4295140" cy="1312545"/>
          </a:xfrm>
        </p:grpSpPr>
        <p:sp>
          <p:nvSpPr>
            <p:cNvPr id="47" name="object 47"/>
            <p:cNvSpPr/>
            <p:nvPr/>
          </p:nvSpPr>
          <p:spPr>
            <a:xfrm>
              <a:off x="4210925" y="3789375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700" y="3748384"/>
              <a:ext cx="105500" cy="8198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818400" y="3789375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175" y="3748384"/>
              <a:ext cx="105500" cy="8198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867400" y="3142650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0" y="238124"/>
                  </a:moveTo>
                  <a:lnTo>
                    <a:pt x="0" y="0"/>
                  </a:lnTo>
                  <a:lnTo>
                    <a:pt x="2607599" y="0"/>
                  </a:lnTo>
                  <a:lnTo>
                    <a:pt x="2607599" y="173438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453576" y="3294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453576" y="3294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867275" y="4197975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2607599" y="0"/>
                  </a:moveTo>
                  <a:lnTo>
                    <a:pt x="2607599" y="238124"/>
                  </a:lnTo>
                  <a:lnTo>
                    <a:pt x="0" y="238124"/>
                  </a:lnTo>
                  <a:lnTo>
                    <a:pt x="0" y="65885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845851" y="4226424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845851" y="4226424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4210925" y="5064500"/>
            <a:ext cx="4295140" cy="1312545"/>
            <a:chOff x="4210925" y="5064500"/>
            <a:chExt cx="4295140" cy="1312545"/>
          </a:xfrm>
        </p:grpSpPr>
        <p:sp>
          <p:nvSpPr>
            <p:cNvPr id="58" name="object 58"/>
            <p:cNvSpPr/>
            <p:nvPr/>
          </p:nvSpPr>
          <p:spPr>
            <a:xfrm>
              <a:off x="4210925" y="572075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700" y="5679759"/>
              <a:ext cx="105500" cy="8198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818400" y="572075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0175" y="5679759"/>
              <a:ext cx="105500" cy="8198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867400" y="5074025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0" y="238124"/>
                  </a:moveTo>
                  <a:lnTo>
                    <a:pt x="0" y="0"/>
                  </a:lnTo>
                  <a:lnTo>
                    <a:pt x="2607599" y="0"/>
                  </a:lnTo>
                  <a:lnTo>
                    <a:pt x="2607599" y="173438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453576" y="52260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453576" y="52260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67275" y="6129350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2607599" y="0"/>
                  </a:moveTo>
                  <a:lnTo>
                    <a:pt x="2607599" y="238124"/>
                  </a:lnTo>
                  <a:lnTo>
                    <a:pt x="0" y="238124"/>
                  </a:lnTo>
                  <a:lnTo>
                    <a:pt x="0" y="65885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845851" y="6157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845851" y="6157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9574943" y="1508262"/>
            <a:ext cx="239585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lang="en" sz="1600" dirty="0"/>
              <a:t>Launch timing driven by business plan</a:t>
            </a:r>
            <a:endParaRPr sz="1600" dirty="0"/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lang="en" sz="1600" dirty="0"/>
              <a:t>Hire sales staff</a:t>
            </a:r>
            <a:endParaRPr sz="1600" dirty="0"/>
          </a:p>
        </p:txBody>
      </p:sp>
      <p:sp>
        <p:nvSpPr>
          <p:cNvPr id="69" name="object 69"/>
          <p:cNvSpPr txBox="1"/>
          <p:nvPr/>
        </p:nvSpPr>
        <p:spPr>
          <a:xfrm>
            <a:off x="9574943" y="3331938"/>
            <a:ext cx="239585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sz="1600" dirty="0"/>
              <a:t>Good enough data</a:t>
            </a:r>
          </a:p>
          <a:p>
            <a:pPr marL="347980" marR="50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sz="1600" dirty="0"/>
              <a:t>Launch timing driven by customer validation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sz="1600" dirty="0"/>
              <a:t>Hire sales staff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9574943" y="5398663"/>
            <a:ext cx="179514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sz="1600" dirty="0"/>
              <a:t>Extensive data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sz="1600" dirty="0"/>
              <a:t>Launch Product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sz="1600" dirty="0"/>
              <a:t>Hire sales staff</a:t>
            </a:r>
          </a:p>
        </p:txBody>
      </p:sp>
      <p:sp>
        <p:nvSpPr>
          <p:cNvPr id="71" name="object 2">
            <a:extLst>
              <a:ext uri="{FF2B5EF4-FFF2-40B4-BE49-F238E27FC236}">
                <a16:creationId xmlns:a16="http://schemas.microsoft.com/office/drawing/2014/main" id="{AB5134ED-A222-40EB-A7E1-3B862D0B2432}"/>
              </a:ext>
            </a:extLst>
          </p:cNvPr>
          <p:cNvSpPr txBox="1">
            <a:spLocks/>
          </p:cNvSpPr>
          <p:nvPr/>
        </p:nvSpPr>
        <p:spPr>
          <a:xfrm>
            <a:off x="680568" y="380509"/>
            <a:ext cx="108730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000" spc="375" dirty="0"/>
              <a:t>Как </a:t>
            </a:r>
            <a:r>
              <a:rPr lang="ru-RU" sz="4000" spc="235" dirty="0"/>
              <a:t>менялся подход к разработке продуктов</a:t>
            </a:r>
            <a:endParaRPr lang="ru-RU" sz="4000" spc="37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11303" y="339073"/>
            <a:ext cx="439063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lang="ru-RU" sz="4000" spc="290" dirty="0"/>
              <a:t>Построение</a:t>
            </a:r>
            <a:r>
              <a:rPr sz="4000" spc="95" dirty="0"/>
              <a:t> </a:t>
            </a:r>
            <a:r>
              <a:rPr sz="4000" spc="140" dirty="0"/>
              <a:t>CJM</a:t>
            </a:r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60235"/>
            <a:ext cx="12192000" cy="5697766"/>
          </a:xfrm>
          <a:prstGeom prst="rect">
            <a:avLst/>
          </a:prstGeom>
        </p:spPr>
      </p:pic>
      <p:sp>
        <p:nvSpPr>
          <p:cNvPr id="4" name="object 8">
            <a:extLst>
              <a:ext uri="{FF2B5EF4-FFF2-40B4-BE49-F238E27FC236}">
                <a16:creationId xmlns:a16="http://schemas.microsoft.com/office/drawing/2014/main" id="{32D35A0E-3835-3837-9202-6F9244FA6008}"/>
              </a:ext>
            </a:extLst>
          </p:cNvPr>
          <p:cNvSpPr txBox="1"/>
          <p:nvPr/>
        </p:nvSpPr>
        <p:spPr>
          <a:xfrm>
            <a:off x="7290064" y="191707"/>
            <a:ext cx="3946229" cy="87213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108000" tIns="108000" rIns="108000" bIns="108000" rtlCol="0">
            <a:spAutoFit/>
          </a:bodyPr>
          <a:lstStyle/>
          <a:p>
            <a:pPr marL="85090" marR="340995">
              <a:lnSpc>
                <a:spcPts val="1650"/>
              </a:lnSpc>
              <a:spcBef>
                <a:spcPts val="5"/>
              </a:spcBef>
            </a:pPr>
            <a:r>
              <a:rPr lang="ru-RU" dirty="0">
                <a:latin typeface="Arial"/>
                <a:cs typeface="Arial"/>
              </a:rPr>
              <a:t>По результатам проведения интервью можно построить </a:t>
            </a:r>
            <a:r>
              <a:rPr lang="en-US" dirty="0">
                <a:latin typeface="Arial"/>
                <a:cs typeface="Arial"/>
              </a:rPr>
              <a:t>CJM</a:t>
            </a:r>
            <a:endParaRPr lang="ru-RU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spc="140" dirty="0">
                <a:solidFill>
                  <a:srgbClr val="000000"/>
                </a:solidFill>
              </a:rPr>
              <a:t>Как составить </a:t>
            </a:r>
            <a:r>
              <a:rPr lang="en" spc="140" dirty="0">
                <a:solidFill>
                  <a:srgbClr val="000000"/>
                </a:solidFill>
              </a:rPr>
              <a:t>CJM</a:t>
            </a:r>
            <a:endParaRPr spc="140" dirty="0">
              <a:solidFill>
                <a:srgbClr val="00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0110" y="1547614"/>
            <a:ext cx="8443889" cy="4921219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000" dirty="0">
                <a:latin typeface="Arial"/>
                <a:cs typeface="Arial"/>
              </a:rPr>
              <a:t>Формируем персоны и находим точки контакта</a:t>
            </a:r>
          </a:p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000" dirty="0">
                <a:latin typeface="Arial"/>
                <a:cs typeface="Arial"/>
              </a:rPr>
              <a:t>Описываем детали точек контакта (канал общения, цели персоны, проблематика, KPI)</a:t>
            </a:r>
          </a:p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000" dirty="0">
                <a:latin typeface="Arial"/>
                <a:cs typeface="Arial"/>
              </a:rPr>
              <a:t>Наносим персон и детали точек контакта на CJM</a:t>
            </a:r>
          </a:p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000" dirty="0">
                <a:latin typeface="Arial"/>
                <a:cs typeface="Arial"/>
              </a:rPr>
              <a:t>Улучшаем наш продукт в соответствии с проблемами, найденными в CJM</a:t>
            </a:r>
          </a:p>
          <a:p>
            <a:pPr marL="1006475" lvl="1" indent="-457200">
              <a:spcBef>
                <a:spcPts val="1475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000" dirty="0">
                <a:latin typeface="Arial"/>
                <a:cs typeface="Arial"/>
              </a:rPr>
              <a:t>Находим </a:t>
            </a:r>
            <a:r>
              <a:rPr lang="ru-RU" sz="2000" b="1" dirty="0">
                <a:latin typeface="Arial"/>
                <a:cs typeface="Arial"/>
              </a:rPr>
              <a:t>ответственных</a:t>
            </a:r>
            <a:r>
              <a:rPr lang="ru-RU" sz="2000" dirty="0">
                <a:latin typeface="Arial"/>
                <a:cs typeface="Arial"/>
              </a:rPr>
              <a:t> внутри компании, сверяем зоны ответственности</a:t>
            </a:r>
          </a:p>
          <a:p>
            <a:pPr marL="1006475" lvl="1" indent="-457200">
              <a:spcBef>
                <a:spcPts val="1475"/>
              </a:spcBef>
              <a:buClr>
                <a:srgbClr val="0000FF"/>
              </a:buClr>
              <a:buFont typeface="Arial" panose="020B0604020202020204" pitchFamily="34" charset="0"/>
              <a:buChar char="•"/>
              <a:tabLst>
                <a:tab pos="563880" algn="l"/>
                <a:tab pos="564515" algn="l"/>
              </a:tabLst>
            </a:pPr>
            <a:r>
              <a:rPr lang="ru-RU" sz="2000" b="1" dirty="0">
                <a:latin typeface="Arial"/>
                <a:cs typeface="Arial"/>
              </a:rPr>
              <a:t>Планируем задачи по оптимизации</a:t>
            </a:r>
          </a:p>
          <a:p>
            <a:pPr marL="549275" indent="-457200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buFont typeface="+mj-lt"/>
              <a:buAutoNum type="arabicPeriod"/>
              <a:tabLst>
                <a:tab pos="563880" algn="l"/>
                <a:tab pos="564515" algn="l"/>
              </a:tabLst>
            </a:pPr>
            <a:r>
              <a:rPr lang="ru-RU" sz="2000" dirty="0">
                <a:latin typeface="Arial"/>
                <a:cs typeface="Arial"/>
              </a:rPr>
              <a:t>Делаем из этого регулярный процесс</a:t>
            </a:r>
          </a:p>
          <a:p>
            <a:pPr marL="92075">
              <a:lnSpc>
                <a:spcPct val="100000"/>
              </a:lnSpc>
              <a:spcBef>
                <a:spcPts val="1475"/>
              </a:spcBef>
              <a:buClr>
                <a:srgbClr val="0000FF"/>
              </a:buClr>
              <a:tabLst>
                <a:tab pos="563880" algn="l"/>
                <a:tab pos="564515" algn="l"/>
              </a:tabLst>
            </a:pPr>
            <a:endParaRPr lang="ru-RU"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9527" y="457498"/>
            <a:ext cx="83210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35" dirty="0">
                <a:latin typeface="+mj-lt"/>
                <a:cs typeface="Arial"/>
              </a:rPr>
              <a:t>Анализ</a:t>
            </a:r>
            <a:r>
              <a:rPr sz="3200" spc="55" dirty="0">
                <a:latin typeface="+mj-lt"/>
                <a:cs typeface="Arial"/>
              </a:rPr>
              <a:t> </a:t>
            </a:r>
            <a:r>
              <a:rPr sz="3200" spc="185" dirty="0">
                <a:latin typeface="+mj-lt"/>
                <a:cs typeface="Arial"/>
              </a:rPr>
              <a:t>данных.</a:t>
            </a:r>
            <a:r>
              <a:rPr sz="3200" spc="60" dirty="0">
                <a:latin typeface="+mj-lt"/>
                <a:cs typeface="Arial"/>
              </a:rPr>
              <a:t> </a:t>
            </a:r>
            <a:r>
              <a:rPr sz="3200" spc="229" dirty="0">
                <a:latin typeface="+mj-lt"/>
                <a:cs typeface="Arial"/>
              </a:rPr>
              <a:t>Переводим</a:t>
            </a:r>
            <a:r>
              <a:rPr sz="3200" spc="55" dirty="0">
                <a:latin typeface="+mj-lt"/>
                <a:cs typeface="Arial"/>
              </a:rPr>
              <a:t> </a:t>
            </a:r>
            <a:r>
              <a:rPr sz="3200" dirty="0">
                <a:latin typeface="+mj-lt"/>
                <a:cs typeface="Arial"/>
              </a:rPr>
              <a:t>в</a:t>
            </a:r>
            <a:r>
              <a:rPr sz="3200" spc="60" dirty="0">
                <a:latin typeface="+mj-lt"/>
                <a:cs typeface="Arial"/>
              </a:rPr>
              <a:t> </a:t>
            </a:r>
            <a:r>
              <a:rPr sz="3200" spc="204" dirty="0">
                <a:latin typeface="+mj-lt"/>
                <a:cs typeface="Arial"/>
              </a:rPr>
              <a:t>цифру</a:t>
            </a:r>
            <a:endParaRPr sz="3200" dirty="0">
              <a:latin typeface="+mj-lt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527" y="1083324"/>
            <a:ext cx="626618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5" dirty="0">
                <a:cs typeface="Arial"/>
              </a:rPr>
              <a:t>Портрет</a:t>
            </a:r>
            <a:r>
              <a:rPr sz="2000" spc="-40" dirty="0">
                <a:cs typeface="Arial"/>
              </a:rPr>
              <a:t> </a:t>
            </a:r>
            <a:r>
              <a:rPr sz="2000" spc="155" dirty="0">
                <a:cs typeface="Arial"/>
              </a:rPr>
              <a:t>фрилансеров</a:t>
            </a:r>
            <a:r>
              <a:rPr sz="2000" spc="-40" dirty="0">
                <a:cs typeface="Arial"/>
              </a:rPr>
              <a:t> </a:t>
            </a:r>
            <a:r>
              <a:rPr sz="2000" spc="130" dirty="0">
                <a:cs typeface="Arial"/>
              </a:rPr>
              <a:t>с</a:t>
            </a:r>
            <a:r>
              <a:rPr sz="2000" spc="-35" dirty="0">
                <a:cs typeface="Arial"/>
              </a:rPr>
              <a:t> </a:t>
            </a:r>
            <a:r>
              <a:rPr sz="2000" spc="130" dirty="0">
                <a:cs typeface="Arial"/>
              </a:rPr>
              <a:t>доходом</a:t>
            </a:r>
            <a:r>
              <a:rPr sz="2000" spc="-40" dirty="0">
                <a:cs typeface="Arial"/>
              </a:rPr>
              <a:t> </a:t>
            </a:r>
            <a:r>
              <a:rPr sz="2000" spc="95" dirty="0">
                <a:cs typeface="Arial"/>
              </a:rPr>
              <a:t>500$+</a:t>
            </a:r>
            <a:r>
              <a:rPr lang="ru-RU" sz="2000" spc="95" dirty="0">
                <a:cs typeface="Arial"/>
              </a:rPr>
              <a:t>:</a:t>
            </a:r>
            <a:endParaRPr sz="2000" dirty="0"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822" y="1758462"/>
            <a:ext cx="11018355" cy="509953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8737" y="523583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b="0" dirty="0">
                <a:solidFill>
                  <a:srgbClr val="000000"/>
                </a:solidFill>
                <a:latin typeface="+mj-lt"/>
              </a:rPr>
              <a:t>Чеклист про качественные исследования</a:t>
            </a:r>
            <a:endParaRPr b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736" y="1399612"/>
            <a:ext cx="10274367" cy="2885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sz="2000" dirty="0">
                <a:latin typeface="Arial"/>
                <a:cs typeface="Arial"/>
              </a:rPr>
              <a:t>Релевантные люди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sz="2000" dirty="0">
                <a:latin typeface="Arial"/>
                <a:cs typeface="Arial"/>
              </a:rPr>
              <a:t>Спрашивать «почему?» и больше уточнений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sz="2000" dirty="0">
                <a:latin typeface="Arial"/>
                <a:cs typeface="Arial"/>
              </a:rPr>
              <a:t>Инсайты, а не окончательные выводы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sz="2000" dirty="0">
                <a:latin typeface="Arial"/>
                <a:cs typeface="Arial"/>
              </a:rPr>
              <a:t>Участвовать с командой, а не одному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endParaRPr lang="ru-RU" sz="2000" dirty="0">
              <a:latin typeface="Arial"/>
              <a:cs typeface="Arial"/>
            </a:endParaRP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sz="2000" dirty="0">
                <a:latin typeface="Arial"/>
                <a:cs typeface="Arial"/>
              </a:rPr>
              <a:t>Не продавать продукт, а спрашивать текущие боли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sz="2000" dirty="0">
                <a:latin typeface="Arial"/>
                <a:cs typeface="Arial"/>
              </a:rPr>
              <a:t>Знать цель заранее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sz="2000" dirty="0">
                <a:latin typeface="Arial"/>
                <a:cs typeface="Arial"/>
              </a:rPr>
              <a:t>Задавать вопросы не о будущем, а о текущем</a:t>
            </a:r>
          </a:p>
          <a:p>
            <a:pPr marL="360000" marR="203835" indent="-360000">
              <a:lnSpc>
                <a:spcPct val="100000"/>
              </a:lnSpc>
              <a:spcBef>
                <a:spcPts val="100"/>
              </a:spcBef>
              <a:buClr>
                <a:srgbClr val="0432FF"/>
              </a:buClr>
              <a:buFont typeface="Wingdings" pitchFamily="2" charset="2"/>
              <a:buChar char="Ø"/>
              <a:tabLst>
                <a:tab pos="494665" algn="l"/>
              </a:tabLst>
            </a:pPr>
            <a:r>
              <a:rPr lang="ru-RU" sz="2000" dirty="0">
                <a:latin typeface="Arial"/>
                <a:cs typeface="Arial"/>
              </a:rPr>
              <a:t>Вести таблицу вопросов, ответов, гипотез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598" y="90909"/>
            <a:ext cx="9545528" cy="672731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42572" y="2672504"/>
            <a:ext cx="7094801" cy="65402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70"/>
              </a:spcBef>
            </a:pPr>
            <a:r>
              <a:rPr lang="ru-RU" sz="4000" dirty="0"/>
              <a:t>Количественные исследования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455687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E3925-B188-B9A2-ACD5-E3C92EF9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2334"/>
          </a:xfrm>
        </p:spPr>
        <p:txBody>
          <a:bodyPr/>
          <a:lstStyle/>
          <a:p>
            <a:r>
              <a:rPr lang="ru-RU" dirty="0"/>
              <a:t>Количественные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860021-1EFE-9D07-633C-8AAEBDB81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60" y="1355748"/>
            <a:ext cx="6441821" cy="338845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Дают возможность компании получить точные данные об исследуемой аудитории в цифрах.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Преимущества количественных исследований:</a:t>
            </a:r>
          </a:p>
          <a:p>
            <a:pPr marL="360000" indent="-36000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Низкая стоимость</a:t>
            </a:r>
          </a:p>
          <a:p>
            <a:pPr marL="360000" indent="-36000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Масштабируемость результатов</a:t>
            </a:r>
          </a:p>
          <a:p>
            <a:pPr marL="360000" indent="-36000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Большой охват аудитории</a:t>
            </a:r>
          </a:p>
          <a:p>
            <a:pPr marL="360000" indent="-36000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Скорость получения результатов</a:t>
            </a:r>
          </a:p>
          <a:p>
            <a:pPr marL="360000" indent="-36000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Простота анализа результатов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FDCC09BD-66F4-7AA4-140E-62331D9A8D0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2931" y="-5956"/>
            <a:ext cx="2197135" cy="2197171"/>
          </a:xfrm>
          <a:prstGeom prst="rect">
            <a:avLst/>
          </a:prstGeom>
        </p:spPr>
      </p:pic>
      <p:sp>
        <p:nvSpPr>
          <p:cNvPr id="5" name="object 7">
            <a:extLst>
              <a:ext uri="{FF2B5EF4-FFF2-40B4-BE49-F238E27FC236}">
                <a16:creationId xmlns:a16="http://schemas.microsoft.com/office/drawing/2014/main" id="{69B9D5D9-916D-756D-C8D0-A5EBFF0FB03F}"/>
              </a:ext>
            </a:extLst>
          </p:cNvPr>
          <p:cNvSpPr txBox="1"/>
          <p:nvPr/>
        </p:nvSpPr>
        <p:spPr>
          <a:xfrm>
            <a:off x="9277354" y="2298871"/>
            <a:ext cx="2874645" cy="740524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065" marR="5080" indent="-635" algn="ctr">
              <a:lnSpc>
                <a:spcPts val="1430"/>
              </a:lnSpc>
              <a:spcBef>
                <a:spcPts val="155"/>
              </a:spcBef>
            </a:pPr>
            <a:r>
              <a:rPr sz="1400" dirty="0"/>
              <a:t>Практически каждый второй (46%) покупатель говорит, что хотя бы раз в месяц или чаще посещает пекарни и кондитерские,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204285A-44FF-8C74-DB67-8FB0A10CB92B}"/>
              </a:ext>
            </a:extLst>
          </p:cNvPr>
          <p:cNvSpPr txBox="1"/>
          <p:nvPr/>
        </p:nvSpPr>
        <p:spPr>
          <a:xfrm>
            <a:off x="10290180" y="419461"/>
            <a:ext cx="84899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b="1" spc="185" dirty="0">
                <a:solidFill>
                  <a:srgbClr val="0034EC"/>
                </a:solidFill>
                <a:latin typeface="Arial"/>
                <a:cs typeface="Arial"/>
              </a:rPr>
              <a:t>46</a:t>
            </a:r>
            <a:r>
              <a:rPr sz="3150" spc="277" baseline="31746" dirty="0">
                <a:solidFill>
                  <a:srgbClr val="0034EC"/>
                </a:solidFill>
                <a:latin typeface="Arial"/>
                <a:cs typeface="Arial"/>
              </a:rPr>
              <a:t>%</a:t>
            </a:r>
            <a:endParaRPr sz="3150" baseline="31746">
              <a:latin typeface="Arial"/>
              <a:cs typeface="Arial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B74863F7-9FE6-1477-42A5-E83274D74158}"/>
              </a:ext>
            </a:extLst>
          </p:cNvPr>
          <p:cNvSpPr txBox="1"/>
          <p:nvPr/>
        </p:nvSpPr>
        <p:spPr>
          <a:xfrm>
            <a:off x="5709082" y="5973556"/>
            <a:ext cx="2829560" cy="56098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155"/>
              </a:spcBef>
            </a:pPr>
            <a:r>
              <a:rPr sz="1400" dirty="0"/>
              <a:t>Каждый четвертый хотя бы раз в месяц ходит в рестораны быстрого питания (27%) или кафе (24%).</a:t>
            </a:r>
          </a:p>
        </p:txBody>
      </p:sp>
      <p:grpSp>
        <p:nvGrpSpPr>
          <p:cNvPr id="8" name="object 9">
            <a:extLst>
              <a:ext uri="{FF2B5EF4-FFF2-40B4-BE49-F238E27FC236}">
                <a16:creationId xmlns:a16="http://schemas.microsoft.com/office/drawing/2014/main" id="{884FEAB3-5EF9-E320-8747-0BACEFA51B3E}"/>
              </a:ext>
            </a:extLst>
          </p:cNvPr>
          <p:cNvGrpSpPr/>
          <p:nvPr/>
        </p:nvGrpSpPr>
        <p:grpSpPr>
          <a:xfrm>
            <a:off x="7200313" y="4060805"/>
            <a:ext cx="1755775" cy="1755775"/>
            <a:chOff x="6163789" y="2879935"/>
            <a:chExt cx="1755775" cy="1755775"/>
          </a:xfrm>
        </p:grpSpPr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15AB862A-60A5-38DE-5678-82001DBD9464}"/>
                </a:ext>
              </a:extLst>
            </p:cNvPr>
            <p:cNvSpPr/>
            <p:nvPr/>
          </p:nvSpPr>
          <p:spPr>
            <a:xfrm>
              <a:off x="6238402" y="2954548"/>
              <a:ext cx="1606550" cy="1606550"/>
            </a:xfrm>
            <a:custGeom>
              <a:avLst/>
              <a:gdLst/>
              <a:ahLst/>
              <a:cxnLst/>
              <a:rect l="l" t="t" r="r" b="b"/>
              <a:pathLst>
                <a:path w="1606550" h="1606550">
                  <a:moveTo>
                    <a:pt x="30946" y="1023764"/>
                  </a:moveTo>
                  <a:lnTo>
                    <a:pt x="19006" y="976694"/>
                  </a:lnTo>
                  <a:lnTo>
                    <a:pt x="9997" y="929575"/>
                  </a:lnTo>
                  <a:lnTo>
                    <a:pt x="3863" y="882508"/>
                  </a:lnTo>
                  <a:lnTo>
                    <a:pt x="549" y="835595"/>
                  </a:lnTo>
                  <a:lnTo>
                    <a:pt x="0" y="788938"/>
                  </a:lnTo>
                  <a:lnTo>
                    <a:pt x="2157" y="742639"/>
                  </a:lnTo>
                  <a:lnTo>
                    <a:pt x="6967" y="696799"/>
                  </a:lnTo>
                  <a:lnTo>
                    <a:pt x="14373" y="651522"/>
                  </a:lnTo>
                  <a:lnTo>
                    <a:pt x="24319" y="606908"/>
                  </a:lnTo>
                  <a:lnTo>
                    <a:pt x="36750" y="563060"/>
                  </a:lnTo>
                  <a:lnTo>
                    <a:pt x="51608" y="520080"/>
                  </a:lnTo>
                  <a:lnTo>
                    <a:pt x="68839" y="478069"/>
                  </a:lnTo>
                  <a:lnTo>
                    <a:pt x="88387" y="437129"/>
                  </a:lnTo>
                  <a:lnTo>
                    <a:pt x="110195" y="397363"/>
                  </a:lnTo>
                  <a:lnTo>
                    <a:pt x="134208" y="358873"/>
                  </a:lnTo>
                  <a:lnTo>
                    <a:pt x="160370" y="321760"/>
                  </a:lnTo>
                  <a:lnTo>
                    <a:pt x="188625" y="286126"/>
                  </a:lnTo>
                  <a:lnTo>
                    <a:pt x="218917" y="252073"/>
                  </a:lnTo>
                  <a:lnTo>
                    <a:pt x="251189" y="219704"/>
                  </a:lnTo>
                  <a:lnTo>
                    <a:pt x="285387" y="189120"/>
                  </a:lnTo>
                  <a:lnTo>
                    <a:pt x="321455" y="160422"/>
                  </a:lnTo>
                  <a:lnTo>
                    <a:pt x="359335" y="133714"/>
                  </a:lnTo>
                  <a:lnTo>
                    <a:pt x="398973" y="109097"/>
                  </a:lnTo>
                  <a:lnTo>
                    <a:pt x="440313" y="86672"/>
                  </a:lnTo>
                  <a:lnTo>
                    <a:pt x="483298" y="66543"/>
                  </a:lnTo>
                  <a:lnTo>
                    <a:pt x="527873" y="48810"/>
                  </a:lnTo>
                  <a:lnTo>
                    <a:pt x="573982" y="33575"/>
                  </a:lnTo>
                  <a:lnTo>
                    <a:pt x="620914" y="21108"/>
                  </a:lnTo>
                  <a:lnTo>
                    <a:pt x="667930" y="11572"/>
                  </a:lnTo>
                  <a:lnTo>
                    <a:pt x="714925" y="4911"/>
                  </a:lnTo>
                  <a:lnTo>
                    <a:pt x="761798" y="1072"/>
                  </a:lnTo>
                  <a:lnTo>
                    <a:pt x="808446" y="0"/>
                  </a:lnTo>
                  <a:lnTo>
                    <a:pt x="854766" y="1638"/>
                  </a:lnTo>
                  <a:lnTo>
                    <a:pt x="900657" y="5934"/>
                  </a:lnTo>
                  <a:lnTo>
                    <a:pt x="946014" y="12833"/>
                  </a:lnTo>
                  <a:lnTo>
                    <a:pt x="990737" y="22278"/>
                  </a:lnTo>
                  <a:lnTo>
                    <a:pt x="1034721" y="34216"/>
                  </a:lnTo>
                  <a:lnTo>
                    <a:pt x="1077866" y="48593"/>
                  </a:lnTo>
                  <a:lnTo>
                    <a:pt x="1120067" y="65352"/>
                  </a:lnTo>
                  <a:lnTo>
                    <a:pt x="1161223" y="84440"/>
                  </a:lnTo>
                  <a:lnTo>
                    <a:pt x="1201230" y="105801"/>
                  </a:lnTo>
                  <a:lnTo>
                    <a:pt x="1239987" y="129381"/>
                  </a:lnTo>
                  <a:lnTo>
                    <a:pt x="1277391" y="155125"/>
                  </a:lnTo>
                  <a:lnTo>
                    <a:pt x="1313340" y="182979"/>
                  </a:lnTo>
                  <a:lnTo>
                    <a:pt x="1347730" y="212887"/>
                  </a:lnTo>
                  <a:lnTo>
                    <a:pt x="1380459" y="244795"/>
                  </a:lnTo>
                  <a:lnTo>
                    <a:pt x="1411424" y="278648"/>
                  </a:lnTo>
                  <a:lnTo>
                    <a:pt x="1440524" y="314392"/>
                  </a:lnTo>
                  <a:lnTo>
                    <a:pt x="1467655" y="351971"/>
                  </a:lnTo>
                  <a:lnTo>
                    <a:pt x="1492715" y="391330"/>
                  </a:lnTo>
                  <a:lnTo>
                    <a:pt x="1515601" y="432416"/>
                  </a:lnTo>
                  <a:lnTo>
                    <a:pt x="1536211" y="475173"/>
                  </a:lnTo>
                  <a:lnTo>
                    <a:pt x="1554442" y="519547"/>
                  </a:lnTo>
                  <a:lnTo>
                    <a:pt x="1570192" y="565482"/>
                  </a:lnTo>
                  <a:lnTo>
                    <a:pt x="1583184" y="612272"/>
                  </a:lnTo>
                  <a:lnTo>
                    <a:pt x="1593247" y="659177"/>
                  </a:lnTo>
                  <a:lnTo>
                    <a:pt x="1600434" y="706095"/>
                  </a:lnTo>
                  <a:lnTo>
                    <a:pt x="1604798" y="752922"/>
                  </a:lnTo>
                  <a:lnTo>
                    <a:pt x="1606393" y="799555"/>
                  </a:lnTo>
                  <a:lnTo>
                    <a:pt x="1605273" y="845891"/>
                  </a:lnTo>
                  <a:lnTo>
                    <a:pt x="1601492" y="891827"/>
                  </a:lnTo>
                  <a:lnTo>
                    <a:pt x="1595102" y="937259"/>
                  </a:lnTo>
                  <a:lnTo>
                    <a:pt x="1586158" y="982084"/>
                  </a:lnTo>
                  <a:lnTo>
                    <a:pt x="1574714" y="1026200"/>
                  </a:lnTo>
                  <a:lnTo>
                    <a:pt x="1560822" y="1069503"/>
                  </a:lnTo>
                  <a:lnTo>
                    <a:pt x="1544536" y="1111889"/>
                  </a:lnTo>
                  <a:lnTo>
                    <a:pt x="1525911" y="1153256"/>
                  </a:lnTo>
                  <a:lnTo>
                    <a:pt x="1504999" y="1193501"/>
                  </a:lnTo>
                  <a:lnTo>
                    <a:pt x="1481855" y="1232520"/>
                  </a:lnTo>
                  <a:lnTo>
                    <a:pt x="1456531" y="1270210"/>
                  </a:lnTo>
                  <a:lnTo>
                    <a:pt x="1429082" y="1306468"/>
                  </a:lnTo>
                  <a:lnTo>
                    <a:pt x="1399561" y="1341191"/>
                  </a:lnTo>
                  <a:lnTo>
                    <a:pt x="1368022" y="1374275"/>
                  </a:lnTo>
                  <a:lnTo>
                    <a:pt x="1334518" y="1405618"/>
                  </a:lnTo>
                  <a:lnTo>
                    <a:pt x="1299103" y="1435116"/>
                  </a:lnTo>
                  <a:lnTo>
                    <a:pt x="1261830" y="1462667"/>
                  </a:lnTo>
                  <a:lnTo>
                    <a:pt x="1222754" y="1488166"/>
                  </a:lnTo>
                  <a:lnTo>
                    <a:pt x="1181927" y="1511511"/>
                  </a:lnTo>
                  <a:lnTo>
                    <a:pt x="1139404" y="1532599"/>
                  </a:lnTo>
                  <a:lnTo>
                    <a:pt x="1095238" y="1551326"/>
                  </a:lnTo>
                  <a:lnTo>
                    <a:pt x="1049482" y="1567590"/>
                  </a:lnTo>
                  <a:lnTo>
                    <a:pt x="1002840" y="1581106"/>
                  </a:lnTo>
                  <a:lnTo>
                    <a:pt x="956051" y="1591693"/>
                  </a:lnTo>
                  <a:lnTo>
                    <a:pt x="909216" y="1599405"/>
                  </a:lnTo>
                  <a:lnTo>
                    <a:pt x="862441" y="1604294"/>
                  </a:lnTo>
                  <a:lnTo>
                    <a:pt x="815829" y="1606411"/>
                  </a:lnTo>
                  <a:lnTo>
                    <a:pt x="769483" y="1605811"/>
                  </a:lnTo>
                  <a:lnTo>
                    <a:pt x="723508" y="1602544"/>
                  </a:lnTo>
                  <a:lnTo>
                    <a:pt x="678007" y="1596664"/>
                  </a:lnTo>
                  <a:lnTo>
                    <a:pt x="633084" y="1588223"/>
                  </a:lnTo>
                  <a:lnTo>
                    <a:pt x="588843" y="1577273"/>
                  </a:lnTo>
                  <a:lnTo>
                    <a:pt x="545388" y="1563867"/>
                  </a:lnTo>
                  <a:lnTo>
                    <a:pt x="502821" y="1548058"/>
                  </a:lnTo>
                  <a:lnTo>
                    <a:pt x="461248" y="1529897"/>
                  </a:lnTo>
                  <a:lnTo>
                    <a:pt x="420772" y="1509438"/>
                  </a:lnTo>
                  <a:lnTo>
                    <a:pt x="381496" y="1486732"/>
                  </a:lnTo>
                  <a:lnTo>
                    <a:pt x="343524" y="1461832"/>
                  </a:lnTo>
                  <a:lnTo>
                    <a:pt x="306961" y="1434791"/>
                  </a:lnTo>
                  <a:lnTo>
                    <a:pt x="271910" y="1405661"/>
                  </a:lnTo>
                  <a:lnTo>
                    <a:pt x="238474" y="1374494"/>
                  </a:lnTo>
                  <a:lnTo>
                    <a:pt x="206757" y="1341344"/>
                  </a:lnTo>
                  <a:lnTo>
                    <a:pt x="176864" y="1306261"/>
                  </a:lnTo>
                  <a:lnTo>
                    <a:pt x="148898" y="1269300"/>
                  </a:lnTo>
                  <a:lnTo>
                    <a:pt x="122962" y="1230512"/>
                  </a:lnTo>
                  <a:lnTo>
                    <a:pt x="99161" y="1189949"/>
                  </a:lnTo>
                  <a:lnTo>
                    <a:pt x="77598" y="1147665"/>
                  </a:lnTo>
                  <a:lnTo>
                    <a:pt x="58377" y="1103711"/>
                  </a:lnTo>
                  <a:lnTo>
                    <a:pt x="41602" y="1058140"/>
                  </a:lnTo>
                </a:path>
              </a:pathLst>
            </a:custGeom>
            <a:ln w="149224">
              <a:solidFill>
                <a:srgbClr val="D4E1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29B8012B-85C9-95BB-3C47-1E4E37606423}"/>
                </a:ext>
              </a:extLst>
            </p:cNvPr>
            <p:cNvSpPr/>
            <p:nvPr/>
          </p:nvSpPr>
          <p:spPr>
            <a:xfrm>
              <a:off x="7039388" y="2954738"/>
              <a:ext cx="801370" cy="719455"/>
            </a:xfrm>
            <a:custGeom>
              <a:avLst/>
              <a:gdLst/>
              <a:ahLst/>
              <a:cxnLst/>
              <a:rect l="l" t="t" r="r" b="b"/>
              <a:pathLst>
                <a:path w="801370" h="719454">
                  <a:moveTo>
                    <a:pt x="0" y="0"/>
                  </a:moveTo>
                  <a:lnTo>
                    <a:pt x="49094" y="1350"/>
                  </a:lnTo>
                  <a:lnTo>
                    <a:pt x="97464" y="5612"/>
                  </a:lnTo>
                  <a:lnTo>
                    <a:pt x="145020" y="12704"/>
                  </a:lnTo>
                  <a:lnTo>
                    <a:pt x="191669" y="22544"/>
                  </a:lnTo>
                  <a:lnTo>
                    <a:pt x="237321" y="35050"/>
                  </a:lnTo>
                  <a:lnTo>
                    <a:pt x="281886" y="50141"/>
                  </a:lnTo>
                  <a:lnTo>
                    <a:pt x="325271" y="67734"/>
                  </a:lnTo>
                  <a:lnTo>
                    <a:pt x="367385" y="87749"/>
                  </a:lnTo>
                  <a:lnTo>
                    <a:pt x="408139" y="110103"/>
                  </a:lnTo>
                  <a:lnTo>
                    <a:pt x="447441" y="134715"/>
                  </a:lnTo>
                  <a:lnTo>
                    <a:pt x="485199" y="161502"/>
                  </a:lnTo>
                  <a:lnTo>
                    <a:pt x="521324" y="190384"/>
                  </a:lnTo>
                  <a:lnTo>
                    <a:pt x="555723" y="221278"/>
                  </a:lnTo>
                  <a:lnTo>
                    <a:pt x="588306" y="254103"/>
                  </a:lnTo>
                  <a:lnTo>
                    <a:pt x="618982" y="288776"/>
                  </a:lnTo>
                  <a:lnTo>
                    <a:pt x="647659" y="325217"/>
                  </a:lnTo>
                  <a:lnTo>
                    <a:pt x="674248" y="363344"/>
                  </a:lnTo>
                  <a:lnTo>
                    <a:pt x="698656" y="403074"/>
                  </a:lnTo>
                  <a:lnTo>
                    <a:pt x="720793" y="444326"/>
                  </a:lnTo>
                  <a:lnTo>
                    <a:pt x="740568" y="487018"/>
                  </a:lnTo>
                  <a:lnTo>
                    <a:pt x="757890" y="531069"/>
                  </a:lnTo>
                  <a:lnTo>
                    <a:pt x="772667" y="576397"/>
                  </a:lnTo>
                  <a:lnTo>
                    <a:pt x="784809" y="622920"/>
                  </a:lnTo>
                  <a:lnTo>
                    <a:pt x="794225" y="670556"/>
                  </a:lnTo>
                  <a:lnTo>
                    <a:pt x="800824" y="719224"/>
                  </a:lnTo>
                </a:path>
              </a:pathLst>
            </a:custGeom>
            <a:ln w="1492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2">
            <a:extLst>
              <a:ext uri="{FF2B5EF4-FFF2-40B4-BE49-F238E27FC236}">
                <a16:creationId xmlns:a16="http://schemas.microsoft.com/office/drawing/2014/main" id="{1C55A117-1D7A-4F8E-B4F0-F12A3AA10B5D}"/>
              </a:ext>
            </a:extLst>
          </p:cNvPr>
          <p:cNvSpPr txBox="1"/>
          <p:nvPr/>
        </p:nvSpPr>
        <p:spPr>
          <a:xfrm>
            <a:off x="7746782" y="4405696"/>
            <a:ext cx="82676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b="1" spc="120" dirty="0">
                <a:solidFill>
                  <a:srgbClr val="0034EC"/>
                </a:solidFill>
                <a:latin typeface="Arial"/>
                <a:cs typeface="Arial"/>
              </a:rPr>
              <a:t>24</a:t>
            </a:r>
            <a:r>
              <a:rPr sz="3150" spc="179" baseline="31746" dirty="0">
                <a:solidFill>
                  <a:srgbClr val="0034EC"/>
                </a:solidFill>
                <a:latin typeface="Arial"/>
                <a:cs typeface="Arial"/>
              </a:rPr>
              <a:t>%</a:t>
            </a:r>
            <a:endParaRPr sz="3150" baseline="31746">
              <a:latin typeface="Arial"/>
              <a:cs typeface="Arial"/>
            </a:endParaRPr>
          </a:p>
        </p:txBody>
      </p:sp>
      <p:pic>
        <p:nvPicPr>
          <p:cNvPr id="12" name="object 13">
            <a:extLst>
              <a:ext uri="{FF2B5EF4-FFF2-40B4-BE49-F238E27FC236}">
                <a16:creationId xmlns:a16="http://schemas.microsoft.com/office/drawing/2014/main" id="{10CCBF12-949F-A983-D049-557B7CAF59A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4758" y="4060806"/>
            <a:ext cx="1755618" cy="1755636"/>
          </a:xfrm>
          <a:prstGeom prst="rect">
            <a:avLst/>
          </a:prstGeom>
        </p:spPr>
      </p:pic>
      <p:sp>
        <p:nvSpPr>
          <p:cNvPr id="13" name="object 14">
            <a:extLst>
              <a:ext uri="{FF2B5EF4-FFF2-40B4-BE49-F238E27FC236}">
                <a16:creationId xmlns:a16="http://schemas.microsoft.com/office/drawing/2014/main" id="{6CBD8DA9-EF9D-81BE-FF77-F0AF9B35049F}"/>
              </a:ext>
            </a:extLst>
          </p:cNvPr>
          <p:cNvSpPr txBox="1"/>
          <p:nvPr/>
        </p:nvSpPr>
        <p:spPr>
          <a:xfrm>
            <a:off x="5774229" y="4405697"/>
            <a:ext cx="8007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b="1" spc="50" dirty="0">
                <a:solidFill>
                  <a:srgbClr val="0034EC"/>
                </a:solidFill>
                <a:latin typeface="Arial"/>
                <a:cs typeface="Arial"/>
              </a:rPr>
              <a:t>27</a:t>
            </a:r>
            <a:r>
              <a:rPr sz="3150" spc="75" baseline="31746" dirty="0">
                <a:solidFill>
                  <a:srgbClr val="0034EC"/>
                </a:solidFill>
                <a:latin typeface="Arial"/>
                <a:cs typeface="Arial"/>
              </a:rPr>
              <a:t>%</a:t>
            </a:r>
            <a:endParaRPr sz="3150" baseline="31746">
              <a:latin typeface="Arial"/>
              <a:cs typeface="Arial"/>
            </a:endParaRPr>
          </a:p>
        </p:txBody>
      </p:sp>
      <p:grpSp>
        <p:nvGrpSpPr>
          <p:cNvPr id="14" name="object 19">
            <a:extLst>
              <a:ext uri="{FF2B5EF4-FFF2-40B4-BE49-F238E27FC236}">
                <a16:creationId xmlns:a16="http://schemas.microsoft.com/office/drawing/2014/main" id="{A5F869B2-A361-9E05-1BAF-B03BDD339063}"/>
              </a:ext>
            </a:extLst>
          </p:cNvPr>
          <p:cNvGrpSpPr/>
          <p:nvPr/>
        </p:nvGrpSpPr>
        <p:grpSpPr>
          <a:xfrm>
            <a:off x="7858256" y="4941402"/>
            <a:ext cx="414020" cy="518159"/>
            <a:chOff x="6821732" y="3760532"/>
            <a:chExt cx="414020" cy="518159"/>
          </a:xfrm>
        </p:grpSpPr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3BBEF5B7-E516-B1C2-AA7E-8EBC2A393039}"/>
                </a:ext>
              </a:extLst>
            </p:cNvPr>
            <p:cNvSpPr/>
            <p:nvPr/>
          </p:nvSpPr>
          <p:spPr>
            <a:xfrm>
              <a:off x="6876694" y="4011802"/>
              <a:ext cx="154305" cy="254000"/>
            </a:xfrm>
            <a:custGeom>
              <a:avLst/>
              <a:gdLst/>
              <a:ahLst/>
              <a:cxnLst/>
              <a:rect l="l" t="t" r="r" b="b"/>
              <a:pathLst>
                <a:path w="154304" h="254000">
                  <a:moveTo>
                    <a:pt x="3810" y="113398"/>
                  </a:moveTo>
                  <a:lnTo>
                    <a:pt x="2527" y="113385"/>
                  </a:lnTo>
                  <a:lnTo>
                    <a:pt x="1257" y="113271"/>
                  </a:lnTo>
                  <a:lnTo>
                    <a:pt x="0" y="113042"/>
                  </a:lnTo>
                  <a:lnTo>
                    <a:pt x="0" y="113398"/>
                  </a:lnTo>
                  <a:lnTo>
                    <a:pt x="3810" y="113398"/>
                  </a:lnTo>
                  <a:close/>
                </a:path>
                <a:path w="154304" h="254000">
                  <a:moveTo>
                    <a:pt x="77343" y="128600"/>
                  </a:moveTo>
                  <a:lnTo>
                    <a:pt x="0" y="128612"/>
                  </a:lnTo>
                  <a:lnTo>
                    <a:pt x="77343" y="128600"/>
                  </a:lnTo>
                  <a:close/>
                </a:path>
                <a:path w="154304" h="254000">
                  <a:moveTo>
                    <a:pt x="110350" y="18630"/>
                  </a:moveTo>
                  <a:lnTo>
                    <a:pt x="108966" y="11379"/>
                  </a:lnTo>
                  <a:lnTo>
                    <a:pt x="105168" y="5461"/>
                  </a:lnTo>
                  <a:lnTo>
                    <a:pt x="99568" y="1460"/>
                  </a:lnTo>
                  <a:lnTo>
                    <a:pt x="92697" y="0"/>
                  </a:lnTo>
                  <a:lnTo>
                    <a:pt x="82677" y="0"/>
                  </a:lnTo>
                  <a:lnTo>
                    <a:pt x="82651" y="1270"/>
                  </a:lnTo>
                  <a:lnTo>
                    <a:pt x="82511" y="2527"/>
                  </a:lnTo>
                  <a:lnTo>
                    <a:pt x="82245" y="3771"/>
                  </a:lnTo>
                  <a:lnTo>
                    <a:pt x="86741" y="7391"/>
                  </a:lnTo>
                  <a:lnTo>
                    <a:pt x="89331" y="12865"/>
                  </a:lnTo>
                  <a:lnTo>
                    <a:pt x="71640" y="37261"/>
                  </a:lnTo>
                  <a:lnTo>
                    <a:pt x="92697" y="37261"/>
                  </a:lnTo>
                  <a:lnTo>
                    <a:pt x="99568" y="35788"/>
                  </a:lnTo>
                  <a:lnTo>
                    <a:pt x="105168" y="31800"/>
                  </a:lnTo>
                  <a:lnTo>
                    <a:pt x="108966" y="25869"/>
                  </a:lnTo>
                  <a:lnTo>
                    <a:pt x="110350" y="18630"/>
                  </a:lnTo>
                  <a:close/>
                </a:path>
                <a:path w="154304" h="254000">
                  <a:moveTo>
                    <a:pt x="140525" y="64630"/>
                  </a:moveTo>
                  <a:lnTo>
                    <a:pt x="140411" y="54076"/>
                  </a:lnTo>
                  <a:lnTo>
                    <a:pt x="136093" y="49834"/>
                  </a:lnTo>
                  <a:lnTo>
                    <a:pt x="130810" y="49885"/>
                  </a:lnTo>
                  <a:lnTo>
                    <a:pt x="109753" y="49885"/>
                  </a:lnTo>
                  <a:lnTo>
                    <a:pt x="115036" y="49898"/>
                  </a:lnTo>
                  <a:lnTo>
                    <a:pt x="119316" y="54178"/>
                  </a:lnTo>
                  <a:lnTo>
                    <a:pt x="119316" y="59448"/>
                  </a:lnTo>
                  <a:lnTo>
                    <a:pt x="119316" y="64731"/>
                  </a:lnTo>
                  <a:lnTo>
                    <a:pt x="115036" y="68999"/>
                  </a:lnTo>
                  <a:lnTo>
                    <a:pt x="109753" y="69011"/>
                  </a:lnTo>
                  <a:lnTo>
                    <a:pt x="130810" y="69011"/>
                  </a:lnTo>
                  <a:lnTo>
                    <a:pt x="130949" y="69011"/>
                  </a:lnTo>
                  <a:lnTo>
                    <a:pt x="136296" y="68948"/>
                  </a:lnTo>
                  <a:lnTo>
                    <a:pt x="140525" y="64630"/>
                  </a:lnTo>
                  <a:close/>
                </a:path>
                <a:path w="154304" h="254000">
                  <a:moveTo>
                    <a:pt x="148234" y="113042"/>
                  </a:moveTo>
                  <a:lnTo>
                    <a:pt x="146977" y="113271"/>
                  </a:lnTo>
                  <a:lnTo>
                    <a:pt x="145694" y="113385"/>
                  </a:lnTo>
                  <a:lnTo>
                    <a:pt x="144424" y="113385"/>
                  </a:lnTo>
                  <a:lnTo>
                    <a:pt x="127177" y="113385"/>
                  </a:lnTo>
                  <a:lnTo>
                    <a:pt x="127177" y="179870"/>
                  </a:lnTo>
                  <a:lnTo>
                    <a:pt x="122351" y="206133"/>
                  </a:lnTo>
                  <a:lnTo>
                    <a:pt x="109042" y="228384"/>
                  </a:lnTo>
                  <a:lnTo>
                    <a:pt x="88900" y="244716"/>
                  </a:lnTo>
                  <a:lnTo>
                    <a:pt x="63588" y="253225"/>
                  </a:lnTo>
                  <a:lnTo>
                    <a:pt x="67119" y="253733"/>
                  </a:lnTo>
                  <a:lnTo>
                    <a:pt x="70675" y="253987"/>
                  </a:lnTo>
                  <a:lnTo>
                    <a:pt x="74244" y="253987"/>
                  </a:lnTo>
                  <a:lnTo>
                    <a:pt x="103060" y="248145"/>
                  </a:lnTo>
                  <a:lnTo>
                    <a:pt x="126580" y="232257"/>
                  </a:lnTo>
                  <a:lnTo>
                    <a:pt x="142443" y="208699"/>
                  </a:lnTo>
                  <a:lnTo>
                    <a:pt x="148234" y="179870"/>
                  </a:lnTo>
                  <a:lnTo>
                    <a:pt x="148234" y="113042"/>
                  </a:lnTo>
                  <a:close/>
                </a:path>
                <a:path w="154304" h="254000">
                  <a:moveTo>
                    <a:pt x="154127" y="96380"/>
                  </a:moveTo>
                  <a:lnTo>
                    <a:pt x="154076" y="91097"/>
                  </a:lnTo>
                  <a:lnTo>
                    <a:pt x="154025" y="85826"/>
                  </a:lnTo>
                  <a:lnTo>
                    <a:pt x="149694" y="81584"/>
                  </a:lnTo>
                  <a:lnTo>
                    <a:pt x="144411" y="81635"/>
                  </a:lnTo>
                  <a:lnTo>
                    <a:pt x="123367" y="81635"/>
                  </a:lnTo>
                  <a:lnTo>
                    <a:pt x="128638" y="81648"/>
                  </a:lnTo>
                  <a:lnTo>
                    <a:pt x="132918" y="85928"/>
                  </a:lnTo>
                  <a:lnTo>
                    <a:pt x="132918" y="91198"/>
                  </a:lnTo>
                  <a:lnTo>
                    <a:pt x="132918" y="96481"/>
                  </a:lnTo>
                  <a:lnTo>
                    <a:pt x="128638" y="100749"/>
                  </a:lnTo>
                  <a:lnTo>
                    <a:pt x="123367" y="100761"/>
                  </a:lnTo>
                  <a:lnTo>
                    <a:pt x="144411" y="100761"/>
                  </a:lnTo>
                  <a:lnTo>
                    <a:pt x="144551" y="100761"/>
                  </a:lnTo>
                  <a:lnTo>
                    <a:pt x="149898" y="100698"/>
                  </a:lnTo>
                  <a:lnTo>
                    <a:pt x="154127" y="9638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1">
              <a:extLst>
                <a:ext uri="{FF2B5EF4-FFF2-40B4-BE49-F238E27FC236}">
                  <a16:creationId xmlns:a16="http://schemas.microsoft.com/office/drawing/2014/main" id="{E3AA3F26-378C-6D3C-B50B-89BC5A8F06B4}"/>
                </a:ext>
              </a:extLst>
            </p:cNvPr>
            <p:cNvSpPr/>
            <p:nvPr/>
          </p:nvSpPr>
          <p:spPr>
            <a:xfrm>
              <a:off x="6968424" y="3760532"/>
              <a:ext cx="267335" cy="487680"/>
            </a:xfrm>
            <a:custGeom>
              <a:avLst/>
              <a:gdLst/>
              <a:ahLst/>
              <a:cxnLst/>
              <a:rect l="l" t="t" r="r" b="b"/>
              <a:pathLst>
                <a:path w="267334" h="487679">
                  <a:moveTo>
                    <a:pt x="56821" y="58143"/>
                  </a:moveTo>
                  <a:lnTo>
                    <a:pt x="44190" y="58143"/>
                  </a:lnTo>
                  <a:lnTo>
                    <a:pt x="44190" y="7774"/>
                  </a:lnTo>
                  <a:lnTo>
                    <a:pt x="51963" y="0"/>
                  </a:lnTo>
                  <a:lnTo>
                    <a:pt x="63243" y="0"/>
                  </a:lnTo>
                  <a:lnTo>
                    <a:pt x="64924" y="246"/>
                  </a:lnTo>
                  <a:lnTo>
                    <a:pt x="103286" y="12090"/>
                  </a:lnTo>
                  <a:lnTo>
                    <a:pt x="60381" y="12090"/>
                  </a:lnTo>
                  <a:lnTo>
                    <a:pt x="57749" y="13529"/>
                  </a:lnTo>
                  <a:lnTo>
                    <a:pt x="56887" y="16469"/>
                  </a:lnTo>
                  <a:lnTo>
                    <a:pt x="56821" y="58143"/>
                  </a:lnTo>
                  <a:close/>
                </a:path>
                <a:path w="267334" h="487679">
                  <a:moveTo>
                    <a:pt x="9804" y="251957"/>
                  </a:moveTo>
                  <a:lnTo>
                    <a:pt x="2827" y="251957"/>
                  </a:lnTo>
                  <a:lnTo>
                    <a:pt x="0" y="249129"/>
                  </a:lnTo>
                  <a:lnTo>
                    <a:pt x="9" y="65227"/>
                  </a:lnTo>
                  <a:lnTo>
                    <a:pt x="7083" y="58153"/>
                  </a:lnTo>
                  <a:lnTo>
                    <a:pt x="15812" y="58143"/>
                  </a:lnTo>
                  <a:lnTo>
                    <a:pt x="209493" y="58143"/>
                  </a:lnTo>
                  <a:lnTo>
                    <a:pt x="62892" y="12826"/>
                  </a:lnTo>
                  <a:lnTo>
                    <a:pt x="60381" y="12090"/>
                  </a:lnTo>
                  <a:lnTo>
                    <a:pt x="103286" y="12090"/>
                  </a:lnTo>
                  <a:lnTo>
                    <a:pt x="252535" y="58225"/>
                  </a:lnTo>
                  <a:lnTo>
                    <a:pt x="260595" y="59065"/>
                  </a:lnTo>
                  <a:lnTo>
                    <a:pt x="266720" y="65853"/>
                  </a:lnTo>
                  <a:lnTo>
                    <a:pt x="266720" y="70778"/>
                  </a:lnTo>
                  <a:lnTo>
                    <a:pt x="14056" y="70780"/>
                  </a:lnTo>
                  <a:lnTo>
                    <a:pt x="12637" y="72199"/>
                  </a:lnTo>
                  <a:lnTo>
                    <a:pt x="12631" y="249129"/>
                  </a:lnTo>
                  <a:lnTo>
                    <a:pt x="9804" y="251957"/>
                  </a:lnTo>
                  <a:close/>
                </a:path>
                <a:path w="267334" h="487679">
                  <a:moveTo>
                    <a:pt x="250918" y="487492"/>
                  </a:moveTo>
                  <a:lnTo>
                    <a:pt x="41860" y="487480"/>
                  </a:lnTo>
                  <a:lnTo>
                    <a:pt x="39044" y="484664"/>
                  </a:lnTo>
                  <a:lnTo>
                    <a:pt x="39044" y="477687"/>
                  </a:lnTo>
                  <a:lnTo>
                    <a:pt x="41872" y="474859"/>
                  </a:lnTo>
                  <a:lnTo>
                    <a:pt x="252674" y="474857"/>
                  </a:lnTo>
                  <a:lnTo>
                    <a:pt x="254099" y="473435"/>
                  </a:lnTo>
                  <a:lnTo>
                    <a:pt x="254097" y="73055"/>
                  </a:lnTo>
                  <a:lnTo>
                    <a:pt x="253711" y="72199"/>
                  </a:lnTo>
                  <a:lnTo>
                    <a:pt x="253037" y="71601"/>
                  </a:lnTo>
                  <a:lnTo>
                    <a:pt x="250363" y="70778"/>
                  </a:lnTo>
                  <a:lnTo>
                    <a:pt x="266720" y="70778"/>
                  </a:lnTo>
                  <a:lnTo>
                    <a:pt x="266721" y="480407"/>
                  </a:lnTo>
                  <a:lnTo>
                    <a:pt x="259647" y="487480"/>
                  </a:lnTo>
                  <a:lnTo>
                    <a:pt x="250918" y="487492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22">
              <a:extLst>
                <a:ext uri="{FF2B5EF4-FFF2-40B4-BE49-F238E27FC236}">
                  <a16:creationId xmlns:a16="http://schemas.microsoft.com/office/drawing/2014/main" id="{7A285561-D315-1513-57BC-8945C90AEB0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5534" y="4094467"/>
              <a:ext cx="126599" cy="98107"/>
            </a:xfrm>
            <a:prstGeom prst="rect">
              <a:avLst/>
            </a:prstGeom>
          </p:spPr>
        </p:pic>
        <p:pic>
          <p:nvPicPr>
            <p:cNvPr id="18" name="object 23">
              <a:extLst>
                <a:ext uri="{FF2B5EF4-FFF2-40B4-BE49-F238E27FC236}">
                  <a16:creationId xmlns:a16="http://schemas.microsoft.com/office/drawing/2014/main" id="{6463444C-CF34-BA09-DFEC-10F99A2F25B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7648" y="3894631"/>
              <a:ext cx="187275" cy="130629"/>
            </a:xfrm>
            <a:prstGeom prst="rect">
              <a:avLst/>
            </a:prstGeom>
          </p:spPr>
        </p:pic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8F63C284-9EC2-83E9-5BE5-E2E7FB452441}"/>
                </a:ext>
              </a:extLst>
            </p:cNvPr>
            <p:cNvSpPr/>
            <p:nvPr/>
          </p:nvSpPr>
          <p:spPr>
            <a:xfrm>
              <a:off x="6821732" y="3999162"/>
              <a:ext cx="221615" cy="279400"/>
            </a:xfrm>
            <a:custGeom>
              <a:avLst/>
              <a:gdLst/>
              <a:ahLst/>
              <a:cxnLst/>
              <a:rect l="l" t="t" r="r" b="b"/>
              <a:pathLst>
                <a:path w="221615" h="279400">
                  <a:moveTo>
                    <a:pt x="171971" y="49893"/>
                  </a:moveTo>
                  <a:lnTo>
                    <a:pt x="81698" y="49885"/>
                  </a:lnTo>
                  <a:lnTo>
                    <a:pt x="80212" y="41385"/>
                  </a:lnTo>
                  <a:lnTo>
                    <a:pt x="82040" y="33251"/>
                  </a:lnTo>
                  <a:lnTo>
                    <a:pt x="101934" y="20233"/>
                  </a:lnTo>
                  <a:lnTo>
                    <a:pt x="114973" y="20233"/>
                  </a:lnTo>
                  <a:lnTo>
                    <a:pt x="121297" y="19481"/>
                  </a:lnTo>
                  <a:lnTo>
                    <a:pt x="125197" y="14418"/>
                  </a:lnTo>
                  <a:lnTo>
                    <a:pt x="125410" y="11623"/>
                  </a:lnTo>
                  <a:lnTo>
                    <a:pt x="123558" y="4537"/>
                  </a:lnTo>
                  <a:lnTo>
                    <a:pt x="125580" y="1086"/>
                  </a:lnTo>
                  <a:lnTo>
                    <a:pt x="129474" y="69"/>
                  </a:lnTo>
                  <a:lnTo>
                    <a:pt x="130009" y="0"/>
                  </a:lnTo>
                  <a:lnTo>
                    <a:pt x="147669" y="0"/>
                  </a:lnTo>
                  <a:lnTo>
                    <a:pt x="159446" y="2460"/>
                  </a:lnTo>
                  <a:lnTo>
                    <a:pt x="169073" y="9166"/>
                  </a:lnTo>
                  <a:lnTo>
                    <a:pt x="171337" y="12630"/>
                  </a:lnTo>
                  <a:lnTo>
                    <a:pt x="137652" y="12630"/>
                  </a:lnTo>
                  <a:lnTo>
                    <a:pt x="137623" y="16741"/>
                  </a:lnTo>
                  <a:lnTo>
                    <a:pt x="96909" y="32863"/>
                  </a:lnTo>
                  <a:lnTo>
                    <a:pt x="92844" y="36920"/>
                  </a:lnTo>
                  <a:lnTo>
                    <a:pt x="92835" y="45242"/>
                  </a:lnTo>
                  <a:lnTo>
                    <a:pt x="94628" y="48288"/>
                  </a:lnTo>
                  <a:lnTo>
                    <a:pt x="97518" y="49891"/>
                  </a:lnTo>
                  <a:lnTo>
                    <a:pt x="171973" y="49891"/>
                  </a:lnTo>
                  <a:close/>
                </a:path>
                <a:path w="221615" h="279400">
                  <a:moveTo>
                    <a:pt x="171973" y="49891"/>
                  </a:moveTo>
                  <a:lnTo>
                    <a:pt x="147669" y="49891"/>
                  </a:lnTo>
                  <a:lnTo>
                    <a:pt x="154534" y="48425"/>
                  </a:lnTo>
                  <a:lnTo>
                    <a:pt x="160146" y="44429"/>
                  </a:lnTo>
                  <a:lnTo>
                    <a:pt x="163932" y="38506"/>
                  </a:lnTo>
                  <a:lnTo>
                    <a:pt x="165322" y="31261"/>
                  </a:lnTo>
                  <a:lnTo>
                    <a:pt x="163921" y="23998"/>
                  </a:lnTo>
                  <a:lnTo>
                    <a:pt x="160146" y="18093"/>
                  </a:lnTo>
                  <a:lnTo>
                    <a:pt x="154534" y="14096"/>
                  </a:lnTo>
                  <a:lnTo>
                    <a:pt x="147669" y="12630"/>
                  </a:lnTo>
                  <a:lnTo>
                    <a:pt x="171337" y="12630"/>
                  </a:lnTo>
                  <a:lnTo>
                    <a:pt x="175569" y="19105"/>
                  </a:lnTo>
                  <a:lnTo>
                    <a:pt x="177953" y="31261"/>
                  </a:lnTo>
                  <a:lnTo>
                    <a:pt x="177968" y="37947"/>
                  </a:lnTo>
                  <a:lnTo>
                    <a:pt x="175875" y="44467"/>
                  </a:lnTo>
                  <a:lnTo>
                    <a:pt x="171973" y="49891"/>
                  </a:lnTo>
                  <a:close/>
                </a:path>
                <a:path w="221615" h="279400">
                  <a:moveTo>
                    <a:pt x="112936" y="32863"/>
                  </a:moveTo>
                  <a:lnTo>
                    <a:pt x="96914" y="32858"/>
                  </a:lnTo>
                  <a:lnTo>
                    <a:pt x="113415" y="32858"/>
                  </a:lnTo>
                  <a:lnTo>
                    <a:pt x="112936" y="32863"/>
                  </a:lnTo>
                  <a:close/>
                </a:path>
                <a:path w="221615" h="279400">
                  <a:moveTo>
                    <a:pt x="129164" y="279251"/>
                  </a:moveTo>
                  <a:lnTo>
                    <a:pt x="108411" y="276741"/>
                  </a:lnTo>
                  <a:lnTo>
                    <a:pt x="89120" y="269471"/>
                  </a:lnTo>
                  <a:lnTo>
                    <a:pt x="72090" y="257853"/>
                  </a:lnTo>
                  <a:lnTo>
                    <a:pt x="58118" y="242305"/>
                  </a:lnTo>
                  <a:lnTo>
                    <a:pt x="29624" y="230642"/>
                  </a:lnTo>
                  <a:lnTo>
                    <a:pt x="13869" y="220146"/>
                  </a:lnTo>
                  <a:lnTo>
                    <a:pt x="3715" y="204950"/>
                  </a:lnTo>
                  <a:lnTo>
                    <a:pt x="0" y="187056"/>
                  </a:lnTo>
                  <a:lnTo>
                    <a:pt x="3561" y="168463"/>
                  </a:lnTo>
                  <a:lnTo>
                    <a:pt x="9969" y="157357"/>
                  </a:lnTo>
                  <a:lnTo>
                    <a:pt x="18930" y="148494"/>
                  </a:lnTo>
                  <a:lnTo>
                    <a:pt x="29900" y="142287"/>
                  </a:lnTo>
                  <a:lnTo>
                    <a:pt x="42332" y="139148"/>
                  </a:lnTo>
                  <a:lnTo>
                    <a:pt x="42332" y="118680"/>
                  </a:lnTo>
                  <a:lnTo>
                    <a:pt x="37829" y="111132"/>
                  </a:lnTo>
                  <a:lnTo>
                    <a:pt x="36612" y="102736"/>
                  </a:lnTo>
                  <a:lnTo>
                    <a:pt x="38633" y="94495"/>
                  </a:lnTo>
                  <a:lnTo>
                    <a:pt x="43842" y="87416"/>
                  </a:lnTo>
                  <a:lnTo>
                    <a:pt x="46925" y="84617"/>
                  </a:lnTo>
                  <a:lnTo>
                    <a:pt x="50736" y="82745"/>
                  </a:lnTo>
                  <a:lnTo>
                    <a:pt x="54835" y="82014"/>
                  </a:lnTo>
                  <a:lnTo>
                    <a:pt x="52505" y="73535"/>
                  </a:lnTo>
                  <a:lnTo>
                    <a:pt x="71171" y="49885"/>
                  </a:lnTo>
                  <a:lnTo>
                    <a:pt x="171971" y="49893"/>
                  </a:lnTo>
                  <a:lnTo>
                    <a:pt x="185779" y="49893"/>
                  </a:lnTo>
                  <a:lnTo>
                    <a:pt x="194410" y="51628"/>
                  </a:lnTo>
                  <a:lnTo>
                    <a:pt x="201462" y="56372"/>
                  </a:lnTo>
                  <a:lnTo>
                    <a:pt x="205581" y="62468"/>
                  </a:lnTo>
                  <a:lnTo>
                    <a:pt x="69372" y="62468"/>
                  </a:lnTo>
                  <a:lnTo>
                    <a:pt x="65048" y="66704"/>
                  </a:lnTo>
                  <a:lnTo>
                    <a:pt x="64937" y="77263"/>
                  </a:lnTo>
                  <a:lnTo>
                    <a:pt x="69172" y="81587"/>
                  </a:lnTo>
                  <a:lnTo>
                    <a:pt x="74652" y="81643"/>
                  </a:lnTo>
                  <a:lnTo>
                    <a:pt x="185779" y="81643"/>
                  </a:lnTo>
                  <a:lnTo>
                    <a:pt x="191059" y="81698"/>
                  </a:lnTo>
                  <a:lnTo>
                    <a:pt x="205787" y="81698"/>
                  </a:lnTo>
                  <a:lnTo>
                    <a:pt x="205368" y="82486"/>
                  </a:lnTo>
                  <a:lnTo>
                    <a:pt x="213202" y="86465"/>
                  </a:lnTo>
                  <a:lnTo>
                    <a:pt x="218711" y="92916"/>
                  </a:lnTo>
                  <a:lnTo>
                    <a:pt x="219165" y="94274"/>
                  </a:lnTo>
                  <a:lnTo>
                    <a:pt x="58777" y="94274"/>
                  </a:lnTo>
                  <a:lnTo>
                    <a:pt x="53497" y="94330"/>
                  </a:lnTo>
                  <a:lnTo>
                    <a:pt x="49262" y="98654"/>
                  </a:lnTo>
                  <a:lnTo>
                    <a:pt x="49372" y="109134"/>
                  </a:lnTo>
                  <a:lnTo>
                    <a:pt x="53575" y="113338"/>
                  </a:lnTo>
                  <a:lnTo>
                    <a:pt x="58777" y="113393"/>
                  </a:lnTo>
                  <a:lnTo>
                    <a:pt x="199385" y="113393"/>
                  </a:lnTo>
                  <a:lnTo>
                    <a:pt x="204665" y="113449"/>
                  </a:lnTo>
                  <a:lnTo>
                    <a:pt x="219628" y="113449"/>
                  </a:lnTo>
                  <a:lnTo>
                    <a:pt x="218154" y="116122"/>
                  </a:lnTo>
                  <a:lnTo>
                    <a:pt x="215833" y="118680"/>
                  </a:lnTo>
                  <a:lnTo>
                    <a:pt x="215832" y="125675"/>
                  </a:lnTo>
                  <a:lnTo>
                    <a:pt x="54963" y="125675"/>
                  </a:lnTo>
                  <a:lnTo>
                    <a:pt x="54963" y="141253"/>
                  </a:lnTo>
                  <a:lnTo>
                    <a:pt x="156789" y="141253"/>
                  </a:lnTo>
                  <a:lnTo>
                    <a:pt x="159597" y="144061"/>
                  </a:lnTo>
                  <a:lnTo>
                    <a:pt x="159599" y="151039"/>
                  </a:lnTo>
                  <a:lnTo>
                    <a:pt x="158754" y="151884"/>
                  </a:lnTo>
                  <a:lnTo>
                    <a:pt x="42332" y="151884"/>
                  </a:lnTo>
                  <a:lnTo>
                    <a:pt x="29271" y="156689"/>
                  </a:lnTo>
                  <a:lnTo>
                    <a:pt x="19408" y="165812"/>
                  </a:lnTo>
                  <a:lnTo>
                    <a:pt x="13687" y="177967"/>
                  </a:lnTo>
                  <a:lnTo>
                    <a:pt x="13047" y="191868"/>
                  </a:lnTo>
                  <a:lnTo>
                    <a:pt x="15577" y="200572"/>
                  </a:lnTo>
                  <a:lnTo>
                    <a:pt x="20165" y="208221"/>
                  </a:lnTo>
                  <a:lnTo>
                    <a:pt x="26535" y="214466"/>
                  </a:lnTo>
                  <a:lnTo>
                    <a:pt x="34410" y="218953"/>
                  </a:lnTo>
                  <a:lnTo>
                    <a:pt x="48573" y="224752"/>
                  </a:lnTo>
                  <a:lnTo>
                    <a:pt x="63111" y="224752"/>
                  </a:lnTo>
                  <a:lnTo>
                    <a:pt x="76695" y="244888"/>
                  </a:lnTo>
                  <a:lnTo>
                    <a:pt x="100245" y="260774"/>
                  </a:lnTo>
                  <a:lnTo>
                    <a:pt x="129081" y="266620"/>
                  </a:lnTo>
                  <a:lnTo>
                    <a:pt x="171506" y="266620"/>
                  </a:lnTo>
                  <a:lnTo>
                    <a:pt x="162911" y="272421"/>
                  </a:lnTo>
                  <a:lnTo>
                    <a:pt x="129164" y="279251"/>
                  </a:lnTo>
                  <a:close/>
                </a:path>
                <a:path w="221615" h="279400">
                  <a:moveTo>
                    <a:pt x="205787" y="81698"/>
                  </a:moveTo>
                  <a:lnTo>
                    <a:pt x="191059" y="81698"/>
                  </a:lnTo>
                  <a:lnTo>
                    <a:pt x="195383" y="77463"/>
                  </a:lnTo>
                  <a:lnTo>
                    <a:pt x="195493" y="66904"/>
                  </a:lnTo>
                  <a:lnTo>
                    <a:pt x="191258" y="62579"/>
                  </a:lnTo>
                  <a:lnTo>
                    <a:pt x="185779" y="62524"/>
                  </a:lnTo>
                  <a:lnTo>
                    <a:pt x="74652" y="62524"/>
                  </a:lnTo>
                  <a:lnTo>
                    <a:pt x="69372" y="62468"/>
                  </a:lnTo>
                  <a:lnTo>
                    <a:pt x="205581" y="62468"/>
                  </a:lnTo>
                  <a:lnTo>
                    <a:pt x="206220" y="63414"/>
                  </a:lnTo>
                  <a:lnTo>
                    <a:pt x="207971" y="72042"/>
                  </a:lnTo>
                  <a:lnTo>
                    <a:pt x="207974" y="75684"/>
                  </a:lnTo>
                  <a:lnTo>
                    <a:pt x="207079" y="79271"/>
                  </a:lnTo>
                  <a:lnTo>
                    <a:pt x="205787" y="81698"/>
                  </a:lnTo>
                  <a:close/>
                </a:path>
                <a:path w="221615" h="279400">
                  <a:moveTo>
                    <a:pt x="219628" y="113449"/>
                  </a:moveTo>
                  <a:lnTo>
                    <a:pt x="204665" y="113449"/>
                  </a:lnTo>
                  <a:lnTo>
                    <a:pt x="208989" y="109213"/>
                  </a:lnTo>
                  <a:lnTo>
                    <a:pt x="209099" y="98654"/>
                  </a:lnTo>
                  <a:lnTo>
                    <a:pt x="204865" y="94330"/>
                  </a:lnTo>
                  <a:lnTo>
                    <a:pt x="199385" y="94274"/>
                  </a:lnTo>
                  <a:lnTo>
                    <a:pt x="219165" y="94274"/>
                  </a:lnTo>
                  <a:lnTo>
                    <a:pt x="221399" y="100961"/>
                  </a:lnTo>
                  <a:lnTo>
                    <a:pt x="220770" y="109725"/>
                  </a:lnTo>
                  <a:lnTo>
                    <a:pt x="219846" y="113055"/>
                  </a:lnTo>
                  <a:lnTo>
                    <a:pt x="219628" y="113449"/>
                  </a:lnTo>
                  <a:close/>
                </a:path>
                <a:path w="221615" h="279400">
                  <a:moveTo>
                    <a:pt x="57498" y="126020"/>
                  </a:moveTo>
                  <a:lnTo>
                    <a:pt x="56218" y="125901"/>
                  </a:lnTo>
                  <a:lnTo>
                    <a:pt x="54963" y="125675"/>
                  </a:lnTo>
                  <a:lnTo>
                    <a:pt x="203199" y="125675"/>
                  </a:lnTo>
                  <a:lnTo>
                    <a:pt x="201932" y="125902"/>
                  </a:lnTo>
                  <a:lnTo>
                    <a:pt x="200664" y="126019"/>
                  </a:lnTo>
                  <a:lnTo>
                    <a:pt x="57498" y="126020"/>
                  </a:lnTo>
                  <a:close/>
                </a:path>
                <a:path w="221615" h="279400">
                  <a:moveTo>
                    <a:pt x="171506" y="266620"/>
                  </a:moveTo>
                  <a:lnTo>
                    <a:pt x="129081" y="266620"/>
                  </a:lnTo>
                  <a:lnTo>
                    <a:pt x="157917" y="260773"/>
                  </a:lnTo>
                  <a:lnTo>
                    <a:pt x="181466" y="244887"/>
                  </a:lnTo>
                  <a:lnTo>
                    <a:pt x="197353" y="221338"/>
                  </a:lnTo>
                  <a:lnTo>
                    <a:pt x="203198" y="192504"/>
                  </a:lnTo>
                  <a:lnTo>
                    <a:pt x="203199" y="153864"/>
                  </a:lnTo>
                  <a:lnTo>
                    <a:pt x="179361" y="153864"/>
                  </a:lnTo>
                  <a:lnTo>
                    <a:pt x="176536" y="151039"/>
                  </a:lnTo>
                  <a:lnTo>
                    <a:pt x="176534" y="144061"/>
                  </a:lnTo>
                  <a:lnTo>
                    <a:pt x="179361" y="141233"/>
                  </a:lnTo>
                  <a:lnTo>
                    <a:pt x="203199" y="141233"/>
                  </a:lnTo>
                  <a:lnTo>
                    <a:pt x="203199" y="125675"/>
                  </a:lnTo>
                  <a:lnTo>
                    <a:pt x="215832" y="125675"/>
                  </a:lnTo>
                  <a:lnTo>
                    <a:pt x="215832" y="192504"/>
                  </a:lnTo>
                  <a:lnTo>
                    <a:pt x="209033" y="226256"/>
                  </a:lnTo>
                  <a:lnTo>
                    <a:pt x="190463" y="253826"/>
                  </a:lnTo>
                  <a:lnTo>
                    <a:pt x="171506" y="266620"/>
                  </a:lnTo>
                  <a:close/>
                </a:path>
                <a:path w="221615" h="279400">
                  <a:moveTo>
                    <a:pt x="156789" y="141253"/>
                  </a:moveTo>
                  <a:lnTo>
                    <a:pt x="54963" y="141253"/>
                  </a:lnTo>
                  <a:lnTo>
                    <a:pt x="153283" y="141236"/>
                  </a:lnTo>
                  <a:lnTo>
                    <a:pt x="156772" y="141236"/>
                  </a:lnTo>
                  <a:close/>
                </a:path>
                <a:path w="221615" h="279400">
                  <a:moveTo>
                    <a:pt x="63111" y="224752"/>
                  </a:moveTo>
                  <a:lnTo>
                    <a:pt x="48573" y="224752"/>
                  </a:lnTo>
                  <a:lnTo>
                    <a:pt x="45856" y="216943"/>
                  </a:lnTo>
                  <a:lnTo>
                    <a:pt x="43903" y="208927"/>
                  </a:lnTo>
                  <a:lnTo>
                    <a:pt x="42725" y="200762"/>
                  </a:lnTo>
                  <a:lnTo>
                    <a:pt x="42332" y="192504"/>
                  </a:lnTo>
                  <a:lnTo>
                    <a:pt x="42332" y="151884"/>
                  </a:lnTo>
                  <a:lnTo>
                    <a:pt x="158754" y="151884"/>
                  </a:lnTo>
                  <a:lnTo>
                    <a:pt x="156772" y="153867"/>
                  </a:lnTo>
                  <a:lnTo>
                    <a:pt x="54961" y="153884"/>
                  </a:lnTo>
                  <a:lnTo>
                    <a:pt x="54961" y="192504"/>
                  </a:lnTo>
                  <a:lnTo>
                    <a:pt x="60808" y="221339"/>
                  </a:lnTo>
                  <a:lnTo>
                    <a:pt x="63111" y="2247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3">
            <a:extLst>
              <a:ext uri="{FF2B5EF4-FFF2-40B4-BE49-F238E27FC236}">
                <a16:creationId xmlns:a16="http://schemas.microsoft.com/office/drawing/2014/main" id="{56E6D90C-3EA5-1D8D-E95F-9E3A3BDCCA3A}"/>
              </a:ext>
            </a:extLst>
          </p:cNvPr>
          <p:cNvSpPr txBox="1"/>
          <p:nvPr/>
        </p:nvSpPr>
        <p:spPr>
          <a:xfrm>
            <a:off x="9491031" y="5909928"/>
            <a:ext cx="2447290" cy="56098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155"/>
              </a:spcBef>
            </a:pPr>
            <a:r>
              <a:rPr sz="1400" dirty="0"/>
              <a:t>Каждый пятый заказывает еду с доставкой через сервисы доставки еды.</a:t>
            </a:r>
          </a:p>
        </p:txBody>
      </p:sp>
      <p:grpSp>
        <p:nvGrpSpPr>
          <p:cNvPr id="21" name="object 15">
            <a:extLst>
              <a:ext uri="{FF2B5EF4-FFF2-40B4-BE49-F238E27FC236}">
                <a16:creationId xmlns:a16="http://schemas.microsoft.com/office/drawing/2014/main" id="{D2D7EB65-020E-3006-9092-CEC6174A4EA2}"/>
              </a:ext>
            </a:extLst>
          </p:cNvPr>
          <p:cNvGrpSpPr/>
          <p:nvPr/>
        </p:nvGrpSpPr>
        <p:grpSpPr>
          <a:xfrm>
            <a:off x="9501153" y="3323001"/>
            <a:ext cx="2197735" cy="2197735"/>
            <a:chOff x="9018694" y="2506242"/>
            <a:chExt cx="2197735" cy="2197735"/>
          </a:xfrm>
        </p:grpSpPr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A9F7ECD8-04A7-90F1-F4EB-23A88D666B14}"/>
                </a:ext>
              </a:extLst>
            </p:cNvPr>
            <p:cNvSpPr/>
            <p:nvPr/>
          </p:nvSpPr>
          <p:spPr>
            <a:xfrm>
              <a:off x="9093306" y="2580855"/>
              <a:ext cx="2048510" cy="2048510"/>
            </a:xfrm>
            <a:custGeom>
              <a:avLst/>
              <a:gdLst/>
              <a:ahLst/>
              <a:cxnLst/>
              <a:rect l="l" t="t" r="r" b="b"/>
              <a:pathLst>
                <a:path w="2048509" h="2048510">
                  <a:moveTo>
                    <a:pt x="39599" y="1305050"/>
                  </a:moveTo>
                  <a:lnTo>
                    <a:pt x="27523" y="1258769"/>
                  </a:lnTo>
                  <a:lnTo>
                    <a:pt x="17682" y="1212433"/>
                  </a:lnTo>
                  <a:lnTo>
                    <a:pt x="10042" y="1166101"/>
                  </a:lnTo>
                  <a:lnTo>
                    <a:pt x="4570" y="1119833"/>
                  </a:lnTo>
                  <a:lnTo>
                    <a:pt x="1233" y="1073689"/>
                  </a:lnTo>
                  <a:lnTo>
                    <a:pt x="0" y="1027727"/>
                  </a:lnTo>
                  <a:lnTo>
                    <a:pt x="836" y="982009"/>
                  </a:lnTo>
                  <a:lnTo>
                    <a:pt x="3710" y="936593"/>
                  </a:lnTo>
                  <a:lnTo>
                    <a:pt x="8589" y="891539"/>
                  </a:lnTo>
                  <a:lnTo>
                    <a:pt x="15439" y="846907"/>
                  </a:lnTo>
                  <a:lnTo>
                    <a:pt x="24229" y="802756"/>
                  </a:lnTo>
                  <a:lnTo>
                    <a:pt x="34925" y="759147"/>
                  </a:lnTo>
                  <a:lnTo>
                    <a:pt x="47495" y="716138"/>
                  </a:lnTo>
                  <a:lnTo>
                    <a:pt x="61907" y="673790"/>
                  </a:lnTo>
                  <a:lnTo>
                    <a:pt x="78126" y="632161"/>
                  </a:lnTo>
                  <a:lnTo>
                    <a:pt x="96122" y="591313"/>
                  </a:lnTo>
                  <a:lnTo>
                    <a:pt x="115860" y="551304"/>
                  </a:lnTo>
                  <a:lnTo>
                    <a:pt x="137308" y="512194"/>
                  </a:lnTo>
                  <a:lnTo>
                    <a:pt x="160434" y="474043"/>
                  </a:lnTo>
                  <a:lnTo>
                    <a:pt x="185205" y="436911"/>
                  </a:lnTo>
                  <a:lnTo>
                    <a:pt x="211588" y="400856"/>
                  </a:lnTo>
                  <a:lnTo>
                    <a:pt x="239550" y="365939"/>
                  </a:lnTo>
                  <a:lnTo>
                    <a:pt x="269059" y="332220"/>
                  </a:lnTo>
                  <a:lnTo>
                    <a:pt x="300081" y="299758"/>
                  </a:lnTo>
                  <a:lnTo>
                    <a:pt x="332585" y="268612"/>
                  </a:lnTo>
                  <a:lnTo>
                    <a:pt x="366537" y="238843"/>
                  </a:lnTo>
                  <a:lnTo>
                    <a:pt x="401905" y="210510"/>
                  </a:lnTo>
                  <a:lnTo>
                    <a:pt x="438656" y="183672"/>
                  </a:lnTo>
                  <a:lnTo>
                    <a:pt x="476758" y="158391"/>
                  </a:lnTo>
                  <a:lnTo>
                    <a:pt x="516177" y="134724"/>
                  </a:lnTo>
                  <a:lnTo>
                    <a:pt x="556880" y="112731"/>
                  </a:lnTo>
                  <a:lnTo>
                    <a:pt x="598836" y="92474"/>
                  </a:lnTo>
                  <a:lnTo>
                    <a:pt x="642011" y="74010"/>
                  </a:lnTo>
                  <a:lnTo>
                    <a:pt x="686373" y="57400"/>
                  </a:lnTo>
                  <a:lnTo>
                    <a:pt x="731889" y="42703"/>
                  </a:lnTo>
                  <a:lnTo>
                    <a:pt x="778032" y="30110"/>
                  </a:lnTo>
                  <a:lnTo>
                    <a:pt x="824254" y="19750"/>
                  </a:lnTo>
                  <a:lnTo>
                    <a:pt x="870498" y="11591"/>
                  </a:lnTo>
                  <a:lnTo>
                    <a:pt x="916701" y="5601"/>
                  </a:lnTo>
                  <a:lnTo>
                    <a:pt x="962806" y="1748"/>
                  </a:lnTo>
                  <a:lnTo>
                    <a:pt x="1008750" y="0"/>
                  </a:lnTo>
                  <a:lnTo>
                    <a:pt x="1054475" y="324"/>
                  </a:lnTo>
                  <a:lnTo>
                    <a:pt x="1099921" y="2689"/>
                  </a:lnTo>
                  <a:lnTo>
                    <a:pt x="1145026" y="7062"/>
                  </a:lnTo>
                  <a:lnTo>
                    <a:pt x="1189733" y="13412"/>
                  </a:lnTo>
                  <a:lnTo>
                    <a:pt x="1233979" y="21707"/>
                  </a:lnTo>
                  <a:lnTo>
                    <a:pt x="1277706" y="31914"/>
                  </a:lnTo>
                  <a:lnTo>
                    <a:pt x="1320852" y="44001"/>
                  </a:lnTo>
                  <a:lnTo>
                    <a:pt x="1363360" y="57937"/>
                  </a:lnTo>
                  <a:lnTo>
                    <a:pt x="1405167" y="73689"/>
                  </a:lnTo>
                  <a:lnTo>
                    <a:pt x="1446214" y="91226"/>
                  </a:lnTo>
                  <a:lnTo>
                    <a:pt x="1486442" y="110515"/>
                  </a:lnTo>
                  <a:lnTo>
                    <a:pt x="1525790" y="131524"/>
                  </a:lnTo>
                  <a:lnTo>
                    <a:pt x="1564198" y="154221"/>
                  </a:lnTo>
                  <a:lnTo>
                    <a:pt x="1601605" y="178574"/>
                  </a:lnTo>
                  <a:lnTo>
                    <a:pt x="1637953" y="204551"/>
                  </a:lnTo>
                  <a:lnTo>
                    <a:pt x="1673181" y="232120"/>
                  </a:lnTo>
                  <a:lnTo>
                    <a:pt x="1707229" y="261249"/>
                  </a:lnTo>
                  <a:lnTo>
                    <a:pt x="1740037" y="291906"/>
                  </a:lnTo>
                  <a:lnTo>
                    <a:pt x="1771545" y="324059"/>
                  </a:lnTo>
                  <a:lnTo>
                    <a:pt x="1801693" y="357675"/>
                  </a:lnTo>
                  <a:lnTo>
                    <a:pt x="1830420" y="392724"/>
                  </a:lnTo>
                  <a:lnTo>
                    <a:pt x="1857668" y="429172"/>
                  </a:lnTo>
                  <a:lnTo>
                    <a:pt x="1883375" y="466987"/>
                  </a:lnTo>
                  <a:lnTo>
                    <a:pt x="1907482" y="506138"/>
                  </a:lnTo>
                  <a:lnTo>
                    <a:pt x="1929929" y="546593"/>
                  </a:lnTo>
                  <a:lnTo>
                    <a:pt x="1950655" y="588319"/>
                  </a:lnTo>
                  <a:lnTo>
                    <a:pt x="1969602" y="631285"/>
                  </a:lnTo>
                  <a:lnTo>
                    <a:pt x="1986708" y="675458"/>
                  </a:lnTo>
                  <a:lnTo>
                    <a:pt x="2001913" y="720807"/>
                  </a:lnTo>
                  <a:lnTo>
                    <a:pt x="2015022" y="766805"/>
                  </a:lnTo>
                  <a:lnTo>
                    <a:pt x="2025900" y="812909"/>
                  </a:lnTo>
                  <a:lnTo>
                    <a:pt x="2034576" y="859058"/>
                  </a:lnTo>
                  <a:lnTo>
                    <a:pt x="2041084" y="905191"/>
                  </a:lnTo>
                  <a:lnTo>
                    <a:pt x="2045453" y="951250"/>
                  </a:lnTo>
                  <a:lnTo>
                    <a:pt x="2047717" y="997172"/>
                  </a:lnTo>
                  <a:lnTo>
                    <a:pt x="2047905" y="1042898"/>
                  </a:lnTo>
                  <a:lnTo>
                    <a:pt x="2046049" y="1088367"/>
                  </a:lnTo>
                  <a:lnTo>
                    <a:pt x="2042182" y="1133519"/>
                  </a:lnTo>
                  <a:lnTo>
                    <a:pt x="2036333" y="1178293"/>
                  </a:lnTo>
                  <a:lnTo>
                    <a:pt x="2028534" y="1222630"/>
                  </a:lnTo>
                  <a:lnTo>
                    <a:pt x="2018818" y="1266468"/>
                  </a:lnTo>
                  <a:lnTo>
                    <a:pt x="2007215" y="1309747"/>
                  </a:lnTo>
                  <a:lnTo>
                    <a:pt x="1993756" y="1352408"/>
                  </a:lnTo>
                  <a:lnTo>
                    <a:pt x="1978473" y="1394389"/>
                  </a:lnTo>
                  <a:lnTo>
                    <a:pt x="1961398" y="1435630"/>
                  </a:lnTo>
                  <a:lnTo>
                    <a:pt x="1942561" y="1476072"/>
                  </a:lnTo>
                  <a:lnTo>
                    <a:pt x="1921994" y="1515652"/>
                  </a:lnTo>
                  <a:lnTo>
                    <a:pt x="1899729" y="1554312"/>
                  </a:lnTo>
                  <a:lnTo>
                    <a:pt x="1875797" y="1591990"/>
                  </a:lnTo>
                  <a:lnTo>
                    <a:pt x="1850228" y="1628627"/>
                  </a:lnTo>
                  <a:lnTo>
                    <a:pt x="1823056" y="1664162"/>
                  </a:lnTo>
                  <a:lnTo>
                    <a:pt x="1794310" y="1698534"/>
                  </a:lnTo>
                  <a:lnTo>
                    <a:pt x="1764022" y="1731683"/>
                  </a:lnTo>
                  <a:lnTo>
                    <a:pt x="1732225" y="1763549"/>
                  </a:lnTo>
                  <a:lnTo>
                    <a:pt x="1698948" y="1794071"/>
                  </a:lnTo>
                  <a:lnTo>
                    <a:pt x="1664224" y="1823190"/>
                  </a:lnTo>
                  <a:lnTo>
                    <a:pt x="1628083" y="1850844"/>
                  </a:lnTo>
                  <a:lnTo>
                    <a:pt x="1590558" y="1876973"/>
                  </a:lnTo>
                  <a:lnTo>
                    <a:pt x="1551680" y="1901517"/>
                  </a:lnTo>
                  <a:lnTo>
                    <a:pt x="1511479" y="1924416"/>
                  </a:lnTo>
                  <a:lnTo>
                    <a:pt x="1469987" y="1945609"/>
                  </a:lnTo>
                  <a:lnTo>
                    <a:pt x="1427237" y="1965036"/>
                  </a:lnTo>
                  <a:lnTo>
                    <a:pt x="1383258" y="1982635"/>
                  </a:lnTo>
                  <a:lnTo>
                    <a:pt x="1338083" y="1998348"/>
                  </a:lnTo>
                  <a:lnTo>
                    <a:pt x="1292234" y="2011972"/>
                  </a:lnTo>
                  <a:lnTo>
                    <a:pt x="1246255" y="2023365"/>
                  </a:lnTo>
                  <a:lnTo>
                    <a:pt x="1200206" y="2032558"/>
                  </a:lnTo>
                  <a:lnTo>
                    <a:pt x="1154148" y="2039582"/>
                  </a:lnTo>
                  <a:lnTo>
                    <a:pt x="1108142" y="2044468"/>
                  </a:lnTo>
                  <a:lnTo>
                    <a:pt x="1062248" y="2047245"/>
                  </a:lnTo>
                  <a:lnTo>
                    <a:pt x="1016527" y="2047946"/>
                  </a:lnTo>
                  <a:lnTo>
                    <a:pt x="971040" y="2046600"/>
                  </a:lnTo>
                  <a:lnTo>
                    <a:pt x="925848" y="2043238"/>
                  </a:lnTo>
                  <a:lnTo>
                    <a:pt x="881010" y="2037892"/>
                  </a:lnTo>
                  <a:lnTo>
                    <a:pt x="836589" y="2030591"/>
                  </a:lnTo>
                  <a:lnTo>
                    <a:pt x="792645" y="2021366"/>
                  </a:lnTo>
                  <a:lnTo>
                    <a:pt x="749238" y="2010248"/>
                  </a:lnTo>
                  <a:lnTo>
                    <a:pt x="706429" y="1997268"/>
                  </a:lnTo>
                  <a:lnTo>
                    <a:pt x="664280" y="1982457"/>
                  </a:lnTo>
                  <a:lnTo>
                    <a:pt x="622849" y="1965845"/>
                  </a:lnTo>
                  <a:lnTo>
                    <a:pt x="582200" y="1947462"/>
                  </a:lnTo>
                  <a:lnTo>
                    <a:pt x="542391" y="1927340"/>
                  </a:lnTo>
                  <a:lnTo>
                    <a:pt x="503484" y="1905510"/>
                  </a:lnTo>
                  <a:lnTo>
                    <a:pt x="465540" y="1882001"/>
                  </a:lnTo>
                  <a:lnTo>
                    <a:pt x="428619" y="1856845"/>
                  </a:lnTo>
                  <a:lnTo>
                    <a:pt x="392783" y="1830072"/>
                  </a:lnTo>
                  <a:lnTo>
                    <a:pt x="358091" y="1801713"/>
                  </a:lnTo>
                  <a:lnTo>
                    <a:pt x="324604" y="1771799"/>
                  </a:lnTo>
                  <a:lnTo>
                    <a:pt x="292384" y="1740360"/>
                  </a:lnTo>
                  <a:lnTo>
                    <a:pt x="261490" y="1707428"/>
                  </a:lnTo>
                  <a:lnTo>
                    <a:pt x="231985" y="1673032"/>
                  </a:lnTo>
                  <a:lnTo>
                    <a:pt x="203927" y="1637204"/>
                  </a:lnTo>
                  <a:lnTo>
                    <a:pt x="177379" y="1599974"/>
                  </a:lnTo>
                  <a:lnTo>
                    <a:pt x="152401" y="1561372"/>
                  </a:lnTo>
                  <a:lnTo>
                    <a:pt x="129053" y="1521431"/>
                  </a:lnTo>
                  <a:lnTo>
                    <a:pt x="107397" y="1480179"/>
                  </a:lnTo>
                  <a:lnTo>
                    <a:pt x="87492" y="1437649"/>
                  </a:lnTo>
                  <a:lnTo>
                    <a:pt x="69401" y="1393870"/>
                  </a:lnTo>
                  <a:lnTo>
                    <a:pt x="53183" y="1348874"/>
                  </a:lnTo>
                </a:path>
              </a:pathLst>
            </a:custGeom>
            <a:ln w="149224">
              <a:solidFill>
                <a:srgbClr val="D4E1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2DE90CE2-0EA2-5EAA-EE40-534CFE50401D}"/>
                </a:ext>
              </a:extLst>
            </p:cNvPr>
            <p:cNvSpPr/>
            <p:nvPr/>
          </p:nvSpPr>
          <p:spPr>
            <a:xfrm>
              <a:off x="10114594" y="2580997"/>
              <a:ext cx="989965" cy="751840"/>
            </a:xfrm>
            <a:custGeom>
              <a:avLst/>
              <a:gdLst/>
              <a:ahLst/>
              <a:cxnLst/>
              <a:rect l="l" t="t" r="r" b="b"/>
              <a:pathLst>
                <a:path w="989965" h="751839">
                  <a:moveTo>
                    <a:pt x="0" y="0"/>
                  </a:moveTo>
                  <a:lnTo>
                    <a:pt x="49227" y="1042"/>
                  </a:lnTo>
                  <a:lnTo>
                    <a:pt x="97963" y="4402"/>
                  </a:lnTo>
                  <a:lnTo>
                    <a:pt x="146144" y="10033"/>
                  </a:lnTo>
                  <a:lnTo>
                    <a:pt x="193710" y="17888"/>
                  </a:lnTo>
                  <a:lnTo>
                    <a:pt x="240597" y="27920"/>
                  </a:lnTo>
                  <a:lnTo>
                    <a:pt x="286745" y="40081"/>
                  </a:lnTo>
                  <a:lnTo>
                    <a:pt x="332091" y="54326"/>
                  </a:lnTo>
                  <a:lnTo>
                    <a:pt x="376574" y="70607"/>
                  </a:lnTo>
                  <a:lnTo>
                    <a:pt x="420131" y="88878"/>
                  </a:lnTo>
                  <a:lnTo>
                    <a:pt x="462702" y="109090"/>
                  </a:lnTo>
                  <a:lnTo>
                    <a:pt x="504223" y="131198"/>
                  </a:lnTo>
                  <a:lnTo>
                    <a:pt x="544633" y="155153"/>
                  </a:lnTo>
                  <a:lnTo>
                    <a:pt x="583871" y="180910"/>
                  </a:lnTo>
                  <a:lnTo>
                    <a:pt x="621874" y="208421"/>
                  </a:lnTo>
                  <a:lnTo>
                    <a:pt x="658581" y="237640"/>
                  </a:lnTo>
                  <a:lnTo>
                    <a:pt x="693929" y="268519"/>
                  </a:lnTo>
                  <a:lnTo>
                    <a:pt x="727857" y="301011"/>
                  </a:lnTo>
                  <a:lnTo>
                    <a:pt x="760304" y="335070"/>
                  </a:lnTo>
                  <a:lnTo>
                    <a:pt x="791206" y="370648"/>
                  </a:lnTo>
                  <a:lnTo>
                    <a:pt x="820503" y="407699"/>
                  </a:lnTo>
                  <a:lnTo>
                    <a:pt x="848132" y="446175"/>
                  </a:lnTo>
                  <a:lnTo>
                    <a:pt x="874032" y="486029"/>
                  </a:lnTo>
                  <a:lnTo>
                    <a:pt x="898140" y="527216"/>
                  </a:lnTo>
                  <a:lnTo>
                    <a:pt x="920396" y="569687"/>
                  </a:lnTo>
                  <a:lnTo>
                    <a:pt x="940736" y="613395"/>
                  </a:lnTo>
                  <a:lnTo>
                    <a:pt x="959100" y="658294"/>
                  </a:lnTo>
                  <a:lnTo>
                    <a:pt x="975425" y="704337"/>
                  </a:lnTo>
                  <a:lnTo>
                    <a:pt x="989649" y="751477"/>
                  </a:lnTo>
                </a:path>
              </a:pathLst>
            </a:custGeom>
            <a:ln w="1492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8">
            <a:extLst>
              <a:ext uri="{FF2B5EF4-FFF2-40B4-BE49-F238E27FC236}">
                <a16:creationId xmlns:a16="http://schemas.microsoft.com/office/drawing/2014/main" id="{A7CDBFE9-8D6A-ABEB-066B-1B38066585D6}"/>
              </a:ext>
            </a:extLst>
          </p:cNvPr>
          <p:cNvSpPr txBox="1"/>
          <p:nvPr/>
        </p:nvSpPr>
        <p:spPr>
          <a:xfrm>
            <a:off x="10261445" y="3779590"/>
            <a:ext cx="8223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b="1" spc="110" dirty="0">
                <a:solidFill>
                  <a:srgbClr val="0034EC"/>
                </a:solidFill>
                <a:latin typeface="Arial"/>
                <a:cs typeface="Arial"/>
              </a:rPr>
              <a:t>20</a:t>
            </a:r>
            <a:r>
              <a:rPr sz="3150" spc="165" baseline="31746" dirty="0">
                <a:solidFill>
                  <a:srgbClr val="0034EC"/>
                </a:solidFill>
                <a:latin typeface="Arial"/>
                <a:cs typeface="Arial"/>
              </a:rPr>
              <a:t>%</a:t>
            </a:r>
            <a:endParaRPr sz="3150" baseline="31746">
              <a:latin typeface="Arial"/>
              <a:cs typeface="Arial"/>
            </a:endParaRPr>
          </a:p>
        </p:txBody>
      </p:sp>
      <p:grpSp>
        <p:nvGrpSpPr>
          <p:cNvPr id="25" name="object 25">
            <a:extLst>
              <a:ext uri="{FF2B5EF4-FFF2-40B4-BE49-F238E27FC236}">
                <a16:creationId xmlns:a16="http://schemas.microsoft.com/office/drawing/2014/main" id="{2B52146B-B773-B9DC-8023-5333B0C283B8}"/>
              </a:ext>
            </a:extLst>
          </p:cNvPr>
          <p:cNvGrpSpPr/>
          <p:nvPr/>
        </p:nvGrpSpPr>
        <p:grpSpPr>
          <a:xfrm>
            <a:off x="10261445" y="4412633"/>
            <a:ext cx="724535" cy="627380"/>
            <a:chOff x="9755140" y="3555346"/>
            <a:chExt cx="724535" cy="627380"/>
          </a:xfrm>
        </p:grpSpPr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8123C50A-4CD8-766A-BB28-8677BD1F0750}"/>
                </a:ext>
              </a:extLst>
            </p:cNvPr>
            <p:cNvSpPr/>
            <p:nvPr/>
          </p:nvSpPr>
          <p:spPr>
            <a:xfrm>
              <a:off x="9917722" y="3840086"/>
              <a:ext cx="295910" cy="269240"/>
            </a:xfrm>
            <a:custGeom>
              <a:avLst/>
              <a:gdLst/>
              <a:ahLst/>
              <a:cxnLst/>
              <a:rect l="l" t="t" r="r" b="b"/>
              <a:pathLst>
                <a:path w="295909" h="269239">
                  <a:moveTo>
                    <a:pt x="82969" y="221742"/>
                  </a:moveTo>
                  <a:lnTo>
                    <a:pt x="82740" y="221742"/>
                  </a:lnTo>
                  <a:lnTo>
                    <a:pt x="74841" y="220141"/>
                  </a:lnTo>
                  <a:lnTo>
                    <a:pt x="68389" y="215785"/>
                  </a:lnTo>
                  <a:lnTo>
                    <a:pt x="64046" y="209321"/>
                  </a:lnTo>
                  <a:lnTo>
                    <a:pt x="62445" y="201409"/>
                  </a:lnTo>
                  <a:lnTo>
                    <a:pt x="62445" y="0"/>
                  </a:lnTo>
                  <a:lnTo>
                    <a:pt x="20294" y="0"/>
                  </a:lnTo>
                  <a:lnTo>
                    <a:pt x="12395" y="1600"/>
                  </a:lnTo>
                  <a:lnTo>
                    <a:pt x="5943" y="5969"/>
                  </a:lnTo>
                  <a:lnTo>
                    <a:pt x="1600" y="12433"/>
                  </a:lnTo>
                  <a:lnTo>
                    <a:pt x="0" y="20345"/>
                  </a:lnTo>
                  <a:lnTo>
                    <a:pt x="0" y="248348"/>
                  </a:lnTo>
                  <a:lnTo>
                    <a:pt x="1600" y="256260"/>
                  </a:lnTo>
                  <a:lnTo>
                    <a:pt x="5943" y="262712"/>
                  </a:lnTo>
                  <a:lnTo>
                    <a:pt x="12395" y="267081"/>
                  </a:lnTo>
                  <a:lnTo>
                    <a:pt x="20294" y="268681"/>
                  </a:lnTo>
                  <a:lnTo>
                    <a:pt x="49326" y="268681"/>
                  </a:lnTo>
                  <a:lnTo>
                    <a:pt x="53517" y="254266"/>
                  </a:lnTo>
                  <a:lnTo>
                    <a:pt x="60744" y="241325"/>
                  </a:lnTo>
                  <a:lnTo>
                    <a:pt x="70675" y="230327"/>
                  </a:lnTo>
                  <a:lnTo>
                    <a:pt x="82969" y="221742"/>
                  </a:lnTo>
                  <a:close/>
                </a:path>
                <a:path w="295909" h="269239">
                  <a:moveTo>
                    <a:pt x="144945" y="221742"/>
                  </a:moveTo>
                  <a:lnTo>
                    <a:pt x="129819" y="215887"/>
                  </a:lnTo>
                  <a:lnTo>
                    <a:pt x="113957" y="213931"/>
                  </a:lnTo>
                  <a:lnTo>
                    <a:pt x="98094" y="215887"/>
                  </a:lnTo>
                  <a:lnTo>
                    <a:pt x="82969" y="221742"/>
                  </a:lnTo>
                  <a:lnTo>
                    <a:pt x="144945" y="221742"/>
                  </a:lnTo>
                  <a:close/>
                </a:path>
                <a:path w="295909" h="269239">
                  <a:moveTo>
                    <a:pt x="295795" y="221742"/>
                  </a:moveTo>
                  <a:lnTo>
                    <a:pt x="144945" y="221742"/>
                  </a:lnTo>
                  <a:lnTo>
                    <a:pt x="157251" y="230327"/>
                  </a:lnTo>
                  <a:lnTo>
                    <a:pt x="167182" y="241325"/>
                  </a:lnTo>
                  <a:lnTo>
                    <a:pt x="174409" y="254266"/>
                  </a:lnTo>
                  <a:lnTo>
                    <a:pt x="178600" y="268681"/>
                  </a:lnTo>
                  <a:lnTo>
                    <a:pt x="295795" y="268681"/>
                  </a:lnTo>
                  <a:lnTo>
                    <a:pt x="295795" y="221742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625F4450-3115-55FE-FBA8-59FCF0041D12}"/>
                </a:ext>
              </a:extLst>
            </p:cNvPr>
            <p:cNvSpPr/>
            <p:nvPr/>
          </p:nvSpPr>
          <p:spPr>
            <a:xfrm>
              <a:off x="9895637" y="3680510"/>
              <a:ext cx="584200" cy="447040"/>
            </a:xfrm>
            <a:custGeom>
              <a:avLst/>
              <a:gdLst/>
              <a:ahLst/>
              <a:cxnLst/>
              <a:rect l="l" t="t" r="r" b="b"/>
              <a:pathLst>
                <a:path w="584200" h="447039">
                  <a:moveTo>
                    <a:pt x="92100" y="430034"/>
                  </a:moveTo>
                  <a:lnTo>
                    <a:pt x="87210" y="425132"/>
                  </a:lnTo>
                  <a:lnTo>
                    <a:pt x="81178" y="425132"/>
                  </a:lnTo>
                  <a:lnTo>
                    <a:pt x="42151" y="425132"/>
                  </a:lnTo>
                  <a:lnTo>
                    <a:pt x="34251" y="423519"/>
                  </a:lnTo>
                  <a:lnTo>
                    <a:pt x="27800" y="419163"/>
                  </a:lnTo>
                  <a:lnTo>
                    <a:pt x="23456" y="412699"/>
                  </a:lnTo>
                  <a:lnTo>
                    <a:pt x="21856" y="404787"/>
                  </a:lnTo>
                  <a:lnTo>
                    <a:pt x="21856" y="161518"/>
                  </a:lnTo>
                  <a:lnTo>
                    <a:pt x="16967" y="156616"/>
                  </a:lnTo>
                  <a:lnTo>
                    <a:pt x="4889" y="156616"/>
                  </a:lnTo>
                  <a:lnTo>
                    <a:pt x="0" y="161518"/>
                  </a:lnTo>
                  <a:lnTo>
                    <a:pt x="0" y="404787"/>
                  </a:lnTo>
                  <a:lnTo>
                    <a:pt x="3314" y="421220"/>
                  </a:lnTo>
                  <a:lnTo>
                    <a:pt x="12357" y="434644"/>
                  </a:lnTo>
                  <a:lnTo>
                    <a:pt x="25742" y="443699"/>
                  </a:lnTo>
                  <a:lnTo>
                    <a:pt x="42151" y="447027"/>
                  </a:lnTo>
                  <a:lnTo>
                    <a:pt x="87210" y="447027"/>
                  </a:lnTo>
                  <a:lnTo>
                    <a:pt x="92100" y="442125"/>
                  </a:lnTo>
                  <a:lnTo>
                    <a:pt x="92100" y="430034"/>
                  </a:lnTo>
                  <a:close/>
                </a:path>
                <a:path w="584200" h="447039">
                  <a:moveTo>
                    <a:pt x="583844" y="404787"/>
                  </a:moveTo>
                  <a:lnTo>
                    <a:pt x="583806" y="275628"/>
                  </a:lnTo>
                  <a:lnTo>
                    <a:pt x="583806" y="263804"/>
                  </a:lnTo>
                  <a:lnTo>
                    <a:pt x="583526" y="262051"/>
                  </a:lnTo>
                  <a:lnTo>
                    <a:pt x="508088" y="177685"/>
                  </a:lnTo>
                  <a:lnTo>
                    <a:pt x="475170" y="177685"/>
                  </a:lnTo>
                  <a:lnTo>
                    <a:pt x="480593" y="180073"/>
                  </a:lnTo>
                  <a:lnTo>
                    <a:pt x="548055" y="253720"/>
                  </a:lnTo>
                  <a:lnTo>
                    <a:pt x="339496" y="253720"/>
                  </a:lnTo>
                  <a:lnTo>
                    <a:pt x="339496" y="177673"/>
                  </a:lnTo>
                  <a:lnTo>
                    <a:pt x="508088" y="177673"/>
                  </a:lnTo>
                  <a:lnTo>
                    <a:pt x="500545" y="169443"/>
                  </a:lnTo>
                  <a:lnTo>
                    <a:pt x="493979" y="163639"/>
                  </a:lnTo>
                  <a:lnTo>
                    <a:pt x="486448" y="159346"/>
                  </a:lnTo>
                  <a:lnTo>
                    <a:pt x="478205" y="156679"/>
                  </a:lnTo>
                  <a:lnTo>
                    <a:pt x="469493" y="155765"/>
                  </a:lnTo>
                  <a:lnTo>
                    <a:pt x="339496" y="155765"/>
                  </a:lnTo>
                  <a:lnTo>
                    <a:pt x="339496" y="42240"/>
                  </a:lnTo>
                  <a:lnTo>
                    <a:pt x="336181" y="25806"/>
                  </a:lnTo>
                  <a:lnTo>
                    <a:pt x="327139" y="12382"/>
                  </a:lnTo>
                  <a:lnTo>
                    <a:pt x="313753" y="3327"/>
                  </a:lnTo>
                  <a:lnTo>
                    <a:pt x="297345" y="0"/>
                  </a:lnTo>
                  <a:lnTo>
                    <a:pt x="145669" y="0"/>
                  </a:lnTo>
                  <a:lnTo>
                    <a:pt x="140779" y="4902"/>
                  </a:lnTo>
                  <a:lnTo>
                    <a:pt x="140779" y="17005"/>
                  </a:lnTo>
                  <a:lnTo>
                    <a:pt x="145669" y="21907"/>
                  </a:lnTo>
                  <a:lnTo>
                    <a:pt x="297345" y="21907"/>
                  </a:lnTo>
                  <a:lnTo>
                    <a:pt x="305244" y="23507"/>
                  </a:lnTo>
                  <a:lnTo>
                    <a:pt x="311696" y="27863"/>
                  </a:lnTo>
                  <a:lnTo>
                    <a:pt x="316039" y="34328"/>
                  </a:lnTo>
                  <a:lnTo>
                    <a:pt x="317639" y="42240"/>
                  </a:lnTo>
                  <a:lnTo>
                    <a:pt x="317639" y="425132"/>
                  </a:lnTo>
                  <a:lnTo>
                    <a:pt x="184416" y="425132"/>
                  </a:lnTo>
                  <a:lnTo>
                    <a:pt x="179527" y="430034"/>
                  </a:lnTo>
                  <a:lnTo>
                    <a:pt x="179527" y="442125"/>
                  </a:lnTo>
                  <a:lnTo>
                    <a:pt x="184416" y="447027"/>
                  </a:lnTo>
                  <a:lnTo>
                    <a:pt x="399427" y="447027"/>
                  </a:lnTo>
                  <a:lnTo>
                    <a:pt x="404317" y="442125"/>
                  </a:lnTo>
                  <a:lnTo>
                    <a:pt x="404317" y="430034"/>
                  </a:lnTo>
                  <a:lnTo>
                    <a:pt x="399427" y="425132"/>
                  </a:lnTo>
                  <a:lnTo>
                    <a:pt x="339496" y="425132"/>
                  </a:lnTo>
                  <a:lnTo>
                    <a:pt x="339496" y="275628"/>
                  </a:lnTo>
                  <a:lnTo>
                    <a:pt x="561987" y="275628"/>
                  </a:lnTo>
                  <a:lnTo>
                    <a:pt x="561987" y="404787"/>
                  </a:lnTo>
                  <a:lnTo>
                    <a:pt x="560387" y="412699"/>
                  </a:lnTo>
                  <a:lnTo>
                    <a:pt x="556044" y="419163"/>
                  </a:lnTo>
                  <a:lnTo>
                    <a:pt x="549592" y="423519"/>
                  </a:lnTo>
                  <a:lnTo>
                    <a:pt x="541693" y="425132"/>
                  </a:lnTo>
                  <a:lnTo>
                    <a:pt x="496633" y="425132"/>
                  </a:lnTo>
                  <a:lnTo>
                    <a:pt x="491744" y="430034"/>
                  </a:lnTo>
                  <a:lnTo>
                    <a:pt x="491744" y="442125"/>
                  </a:lnTo>
                  <a:lnTo>
                    <a:pt x="496633" y="447027"/>
                  </a:lnTo>
                  <a:lnTo>
                    <a:pt x="541693" y="447027"/>
                  </a:lnTo>
                  <a:lnTo>
                    <a:pt x="558101" y="443699"/>
                  </a:lnTo>
                  <a:lnTo>
                    <a:pt x="571487" y="434644"/>
                  </a:lnTo>
                  <a:lnTo>
                    <a:pt x="580529" y="421220"/>
                  </a:lnTo>
                  <a:lnTo>
                    <a:pt x="583844" y="40478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75B3AE1B-EFAC-5E13-ADAE-6422C8A4A7B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42465" y="3665147"/>
              <a:ext cx="128344" cy="83839"/>
            </a:xfrm>
            <a:prstGeom prst="rect">
              <a:avLst/>
            </a:prstGeom>
          </p:spPr>
        </p:pic>
        <p:pic>
          <p:nvPicPr>
            <p:cNvPr id="29" name="object 29">
              <a:extLst>
                <a:ext uri="{FF2B5EF4-FFF2-40B4-BE49-F238E27FC236}">
                  <a16:creationId xmlns:a16="http://schemas.microsoft.com/office/drawing/2014/main" id="{6E2C58B6-BE1E-412F-052B-5F5D02EFF95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65889" y="4050875"/>
              <a:ext cx="131132" cy="131416"/>
            </a:xfrm>
            <a:prstGeom prst="rect">
              <a:avLst/>
            </a:prstGeom>
          </p:spPr>
        </p:pic>
        <p:pic>
          <p:nvPicPr>
            <p:cNvPr id="30" name="object 30">
              <a:extLst>
                <a:ext uri="{FF2B5EF4-FFF2-40B4-BE49-F238E27FC236}">
                  <a16:creationId xmlns:a16="http://schemas.microsoft.com/office/drawing/2014/main" id="{F48ED564-EF56-1E7C-BCB2-DC39703D9B08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78110" y="4050875"/>
              <a:ext cx="131132" cy="131416"/>
            </a:xfrm>
            <a:prstGeom prst="rect">
              <a:avLst/>
            </a:prstGeom>
          </p:spPr>
        </p:pic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E6F59A16-C4D2-B954-CBF7-D643D79165B4}"/>
                </a:ext>
              </a:extLst>
            </p:cNvPr>
            <p:cNvSpPr/>
            <p:nvPr/>
          </p:nvSpPr>
          <p:spPr>
            <a:xfrm>
              <a:off x="9755140" y="3555346"/>
              <a:ext cx="302895" cy="303530"/>
            </a:xfrm>
            <a:custGeom>
              <a:avLst/>
              <a:gdLst/>
              <a:ahLst/>
              <a:cxnLst/>
              <a:rect l="l" t="t" r="r" b="b"/>
              <a:pathLst>
                <a:path w="302895" h="303529">
                  <a:moveTo>
                    <a:pt x="151427" y="303508"/>
                  </a:moveTo>
                  <a:lnTo>
                    <a:pt x="103565" y="295771"/>
                  </a:lnTo>
                  <a:lnTo>
                    <a:pt x="61997" y="274227"/>
                  </a:lnTo>
                  <a:lnTo>
                    <a:pt x="29217" y="241377"/>
                  </a:lnTo>
                  <a:lnTo>
                    <a:pt x="7716" y="199696"/>
                  </a:lnTo>
                  <a:lnTo>
                    <a:pt x="0" y="151754"/>
                  </a:lnTo>
                  <a:lnTo>
                    <a:pt x="7720" y="103788"/>
                  </a:lnTo>
                  <a:lnTo>
                    <a:pt x="29217" y="62130"/>
                  </a:lnTo>
                  <a:lnTo>
                    <a:pt x="61997" y="29280"/>
                  </a:lnTo>
                  <a:lnTo>
                    <a:pt x="103565" y="7736"/>
                  </a:lnTo>
                  <a:lnTo>
                    <a:pt x="151427" y="0"/>
                  </a:lnTo>
                  <a:lnTo>
                    <a:pt x="199289" y="7736"/>
                  </a:lnTo>
                  <a:lnTo>
                    <a:pt x="226623" y="21903"/>
                  </a:lnTo>
                  <a:lnTo>
                    <a:pt x="151427" y="21903"/>
                  </a:lnTo>
                  <a:lnTo>
                    <a:pt x="100992" y="32107"/>
                  </a:lnTo>
                  <a:lnTo>
                    <a:pt x="59806" y="59935"/>
                  </a:lnTo>
                  <a:lnTo>
                    <a:pt x="32032" y="101237"/>
                  </a:lnTo>
                  <a:lnTo>
                    <a:pt x="21854" y="151754"/>
                  </a:lnTo>
                  <a:lnTo>
                    <a:pt x="32037" y="202298"/>
                  </a:lnTo>
                  <a:lnTo>
                    <a:pt x="59806" y="243573"/>
                  </a:lnTo>
                  <a:lnTo>
                    <a:pt x="100992" y="271401"/>
                  </a:lnTo>
                  <a:lnTo>
                    <a:pt x="151427" y="281605"/>
                  </a:lnTo>
                  <a:lnTo>
                    <a:pt x="226492" y="281605"/>
                  </a:lnTo>
                  <a:lnTo>
                    <a:pt x="199265" y="295731"/>
                  </a:lnTo>
                  <a:lnTo>
                    <a:pt x="151427" y="303508"/>
                  </a:lnTo>
                  <a:close/>
                </a:path>
                <a:path w="302895" h="303529">
                  <a:moveTo>
                    <a:pt x="226492" y="281605"/>
                  </a:moveTo>
                  <a:lnTo>
                    <a:pt x="151427" y="281605"/>
                  </a:lnTo>
                  <a:lnTo>
                    <a:pt x="201863" y="271401"/>
                  </a:lnTo>
                  <a:lnTo>
                    <a:pt x="243048" y="243573"/>
                  </a:lnTo>
                  <a:lnTo>
                    <a:pt x="270816" y="202298"/>
                  </a:lnTo>
                  <a:lnTo>
                    <a:pt x="280998" y="151754"/>
                  </a:lnTo>
                  <a:lnTo>
                    <a:pt x="270759" y="101210"/>
                  </a:lnTo>
                  <a:lnTo>
                    <a:pt x="243004" y="59979"/>
                  </a:lnTo>
                  <a:lnTo>
                    <a:pt x="201836" y="32146"/>
                  </a:lnTo>
                  <a:lnTo>
                    <a:pt x="151427" y="21903"/>
                  </a:lnTo>
                  <a:lnTo>
                    <a:pt x="226623" y="21903"/>
                  </a:lnTo>
                  <a:lnTo>
                    <a:pt x="240857" y="29280"/>
                  </a:lnTo>
                  <a:lnTo>
                    <a:pt x="273637" y="62130"/>
                  </a:lnTo>
                  <a:lnTo>
                    <a:pt x="295134" y="103788"/>
                  </a:lnTo>
                  <a:lnTo>
                    <a:pt x="302854" y="151754"/>
                  </a:lnTo>
                  <a:lnTo>
                    <a:pt x="295081" y="199719"/>
                  </a:lnTo>
                  <a:lnTo>
                    <a:pt x="273584" y="241333"/>
                  </a:lnTo>
                  <a:lnTo>
                    <a:pt x="240813" y="274175"/>
                  </a:lnTo>
                  <a:lnTo>
                    <a:pt x="226492" y="2816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78759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10515600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spc="260" dirty="0"/>
              <a:t>Методы проведения опросов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9709" y="4548666"/>
            <a:ext cx="20504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25" dirty="0">
                <a:latin typeface="Arial"/>
                <a:cs typeface="Arial"/>
              </a:rPr>
              <a:t>Онлайн-</a:t>
            </a:r>
            <a:r>
              <a:rPr sz="1800" b="1" spc="9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73208" y="4501041"/>
            <a:ext cx="2061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0" dirty="0">
                <a:latin typeface="Arial"/>
                <a:cs typeface="Arial"/>
              </a:rPr>
              <a:t>Личные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9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5061" y="4501041"/>
            <a:ext cx="16383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7820" marR="5080" indent="-325755">
              <a:lnSpc>
                <a:spcPct val="100699"/>
              </a:lnSpc>
              <a:spcBef>
                <a:spcPts val="85"/>
              </a:spcBef>
            </a:pPr>
            <a:r>
              <a:rPr sz="1800" b="1" spc="85" dirty="0">
                <a:latin typeface="Arial"/>
                <a:cs typeface="Arial"/>
              </a:rPr>
              <a:t>Телефонные </a:t>
            </a:r>
            <a:r>
              <a:rPr sz="1800" b="1" spc="9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78347" y="3115999"/>
            <a:ext cx="1177290" cy="1186815"/>
            <a:chOff x="1578347" y="3115999"/>
            <a:chExt cx="1177290" cy="1186815"/>
          </a:xfrm>
        </p:grpSpPr>
        <p:sp>
          <p:nvSpPr>
            <p:cNvPr id="7" name="object 7"/>
            <p:cNvSpPr/>
            <p:nvPr/>
          </p:nvSpPr>
          <p:spPr>
            <a:xfrm>
              <a:off x="1592819" y="3130471"/>
              <a:ext cx="125095" cy="969644"/>
            </a:xfrm>
            <a:custGeom>
              <a:avLst/>
              <a:gdLst/>
              <a:ahLst/>
              <a:cxnLst/>
              <a:rect l="l" t="t" r="r" b="b"/>
              <a:pathLst>
                <a:path w="125094" h="969645">
                  <a:moveTo>
                    <a:pt x="124557" y="969325"/>
                  </a:moveTo>
                  <a:lnTo>
                    <a:pt x="52196" y="969325"/>
                  </a:lnTo>
                  <a:lnTo>
                    <a:pt x="31879" y="965223"/>
                  </a:lnTo>
                  <a:lnTo>
                    <a:pt x="15289" y="954036"/>
                  </a:lnTo>
                  <a:lnTo>
                    <a:pt x="4103" y="937446"/>
                  </a:lnTo>
                  <a:lnTo>
                    <a:pt x="0" y="917129"/>
                  </a:lnTo>
                  <a:lnTo>
                    <a:pt x="0" y="52163"/>
                  </a:lnTo>
                  <a:lnTo>
                    <a:pt x="4106" y="31853"/>
                  </a:lnTo>
                  <a:lnTo>
                    <a:pt x="15294" y="15271"/>
                  </a:lnTo>
                  <a:lnTo>
                    <a:pt x="31884" y="4094"/>
                  </a:lnTo>
                  <a:lnTo>
                    <a:pt x="52196" y="0"/>
                  </a:lnTo>
                  <a:lnTo>
                    <a:pt x="124545" y="0"/>
                  </a:lnTo>
                  <a:lnTo>
                    <a:pt x="104234" y="4098"/>
                  </a:lnTo>
                  <a:lnTo>
                    <a:pt x="87647" y="15279"/>
                  </a:lnTo>
                  <a:lnTo>
                    <a:pt x="76463" y="31864"/>
                  </a:lnTo>
                  <a:lnTo>
                    <a:pt x="72363" y="52163"/>
                  </a:lnTo>
                  <a:lnTo>
                    <a:pt x="72361" y="917129"/>
                  </a:lnTo>
                  <a:lnTo>
                    <a:pt x="76464" y="937446"/>
                  </a:lnTo>
                  <a:lnTo>
                    <a:pt x="87650" y="954036"/>
                  </a:lnTo>
                  <a:lnTo>
                    <a:pt x="104240" y="965223"/>
                  </a:lnTo>
                  <a:lnTo>
                    <a:pt x="124557" y="969325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1458" y="3460469"/>
              <a:ext cx="199626" cy="1937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1458" y="3767202"/>
              <a:ext cx="199624" cy="19372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78347" y="3115999"/>
              <a:ext cx="1177290" cy="1002665"/>
            </a:xfrm>
            <a:custGeom>
              <a:avLst/>
              <a:gdLst/>
              <a:ahLst/>
              <a:cxnLst/>
              <a:rect l="l" t="t" r="r" b="b"/>
              <a:pathLst>
                <a:path w="1177289" h="1002664">
                  <a:moveTo>
                    <a:pt x="629688" y="1002233"/>
                  </a:moveTo>
                  <a:lnTo>
                    <a:pt x="66558" y="998251"/>
                  </a:lnTo>
                  <a:lnTo>
                    <a:pt x="19506" y="978681"/>
                  </a:lnTo>
                  <a:lnTo>
                    <a:pt x="1" y="931611"/>
                  </a:lnTo>
                  <a:lnTo>
                    <a:pt x="0" y="66648"/>
                  </a:lnTo>
                  <a:lnTo>
                    <a:pt x="5259" y="40717"/>
                  </a:lnTo>
                  <a:lnTo>
                    <a:pt x="19547" y="19540"/>
                  </a:lnTo>
                  <a:lnTo>
                    <a:pt x="40726" y="5256"/>
                  </a:lnTo>
                  <a:lnTo>
                    <a:pt x="66659" y="0"/>
                  </a:lnTo>
                  <a:lnTo>
                    <a:pt x="1110413" y="0"/>
                  </a:lnTo>
                  <a:lnTo>
                    <a:pt x="1136345" y="5256"/>
                  </a:lnTo>
                  <a:lnTo>
                    <a:pt x="1157524" y="19540"/>
                  </a:lnTo>
                  <a:lnTo>
                    <a:pt x="1163869" y="28943"/>
                  </a:lnTo>
                  <a:lnTo>
                    <a:pt x="66659" y="28943"/>
                  </a:lnTo>
                  <a:lnTo>
                    <a:pt x="51987" y="31916"/>
                  </a:lnTo>
                  <a:lnTo>
                    <a:pt x="40004" y="39997"/>
                  </a:lnTo>
                  <a:lnTo>
                    <a:pt x="31920" y="51978"/>
                  </a:lnTo>
                  <a:lnTo>
                    <a:pt x="28944" y="66648"/>
                  </a:lnTo>
                  <a:lnTo>
                    <a:pt x="28944" y="213177"/>
                  </a:lnTo>
                  <a:lnTo>
                    <a:pt x="1177072" y="213177"/>
                  </a:lnTo>
                  <a:lnTo>
                    <a:pt x="1177072" y="242121"/>
                  </a:lnTo>
                  <a:lnTo>
                    <a:pt x="28944" y="242121"/>
                  </a:lnTo>
                  <a:lnTo>
                    <a:pt x="28944" y="931611"/>
                  </a:lnTo>
                  <a:lnTo>
                    <a:pt x="51990" y="966333"/>
                  </a:lnTo>
                  <a:lnTo>
                    <a:pt x="629893" y="973288"/>
                  </a:lnTo>
                  <a:lnTo>
                    <a:pt x="629688" y="1002233"/>
                  </a:lnTo>
                  <a:close/>
                </a:path>
                <a:path w="1177289" h="1002664">
                  <a:moveTo>
                    <a:pt x="1177072" y="213177"/>
                  </a:moveTo>
                  <a:lnTo>
                    <a:pt x="1148128" y="213177"/>
                  </a:lnTo>
                  <a:lnTo>
                    <a:pt x="1148128" y="66648"/>
                  </a:lnTo>
                  <a:lnTo>
                    <a:pt x="1145152" y="51978"/>
                  </a:lnTo>
                  <a:lnTo>
                    <a:pt x="1137068" y="39997"/>
                  </a:lnTo>
                  <a:lnTo>
                    <a:pt x="1125085" y="31916"/>
                  </a:lnTo>
                  <a:lnTo>
                    <a:pt x="1110413" y="28943"/>
                  </a:lnTo>
                  <a:lnTo>
                    <a:pt x="1163869" y="28943"/>
                  </a:lnTo>
                  <a:lnTo>
                    <a:pt x="1171812" y="40717"/>
                  </a:lnTo>
                  <a:lnTo>
                    <a:pt x="1177072" y="66648"/>
                  </a:lnTo>
                  <a:lnTo>
                    <a:pt x="1177072" y="213177"/>
                  </a:lnTo>
                  <a:close/>
                </a:path>
                <a:path w="1177289" h="1002664">
                  <a:moveTo>
                    <a:pt x="1038197" y="1002219"/>
                  </a:moveTo>
                  <a:lnTo>
                    <a:pt x="1036622" y="973320"/>
                  </a:lnTo>
                  <a:lnTo>
                    <a:pt x="1109887" y="969313"/>
                  </a:lnTo>
                  <a:lnTo>
                    <a:pt x="1110457" y="969304"/>
                  </a:lnTo>
                  <a:lnTo>
                    <a:pt x="1125096" y="966333"/>
                  </a:lnTo>
                  <a:lnTo>
                    <a:pt x="1137070" y="958255"/>
                  </a:lnTo>
                  <a:lnTo>
                    <a:pt x="1145151" y="946279"/>
                  </a:lnTo>
                  <a:lnTo>
                    <a:pt x="1148128" y="931611"/>
                  </a:lnTo>
                  <a:lnTo>
                    <a:pt x="1148128" y="242121"/>
                  </a:lnTo>
                  <a:lnTo>
                    <a:pt x="1177072" y="242121"/>
                  </a:lnTo>
                  <a:lnTo>
                    <a:pt x="1177072" y="931611"/>
                  </a:lnTo>
                  <a:lnTo>
                    <a:pt x="1171853" y="957441"/>
                  </a:lnTo>
                  <a:lnTo>
                    <a:pt x="1157670" y="978571"/>
                  </a:lnTo>
                  <a:lnTo>
                    <a:pt x="1136628" y="992883"/>
                  </a:lnTo>
                  <a:lnTo>
                    <a:pt x="1110831" y="998258"/>
                  </a:lnTo>
                  <a:lnTo>
                    <a:pt x="1038197" y="10022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3959" y="3179771"/>
              <a:ext cx="110949" cy="11095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0207" y="3179771"/>
              <a:ext cx="110949" cy="1109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6458" y="3179771"/>
              <a:ext cx="110950" cy="11095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93416" y="3218028"/>
              <a:ext cx="499745" cy="29209"/>
            </a:xfrm>
            <a:custGeom>
              <a:avLst/>
              <a:gdLst/>
              <a:ahLst/>
              <a:cxnLst/>
              <a:rect l="l" t="t" r="r" b="b"/>
              <a:pathLst>
                <a:path w="499744" h="29210">
                  <a:moveTo>
                    <a:pt x="492650" y="28943"/>
                  </a:moveTo>
                  <a:lnTo>
                    <a:pt x="6479" y="28943"/>
                  </a:lnTo>
                  <a:lnTo>
                    <a:pt x="0" y="22464"/>
                  </a:lnTo>
                  <a:lnTo>
                    <a:pt x="0" y="6478"/>
                  </a:lnTo>
                  <a:lnTo>
                    <a:pt x="6479" y="0"/>
                  </a:lnTo>
                  <a:lnTo>
                    <a:pt x="484656" y="0"/>
                  </a:lnTo>
                  <a:lnTo>
                    <a:pt x="492650" y="0"/>
                  </a:lnTo>
                  <a:lnTo>
                    <a:pt x="499129" y="6478"/>
                  </a:lnTo>
                  <a:lnTo>
                    <a:pt x="499129" y="22464"/>
                  </a:lnTo>
                  <a:lnTo>
                    <a:pt x="492650" y="2894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36572" y="3483800"/>
              <a:ext cx="593725" cy="455930"/>
            </a:xfrm>
            <a:custGeom>
              <a:avLst/>
              <a:gdLst/>
              <a:ahLst/>
              <a:cxnLst/>
              <a:rect l="l" t="t" r="r" b="b"/>
              <a:pathLst>
                <a:path w="593725" h="455929">
                  <a:moveTo>
                    <a:pt x="78371" y="433120"/>
                  </a:moveTo>
                  <a:lnTo>
                    <a:pt x="71894" y="426643"/>
                  </a:lnTo>
                  <a:lnTo>
                    <a:pt x="6477" y="426643"/>
                  </a:lnTo>
                  <a:lnTo>
                    <a:pt x="0" y="433120"/>
                  </a:lnTo>
                  <a:lnTo>
                    <a:pt x="0" y="449110"/>
                  </a:lnTo>
                  <a:lnTo>
                    <a:pt x="6477" y="455587"/>
                  </a:lnTo>
                  <a:lnTo>
                    <a:pt x="14465" y="455587"/>
                  </a:lnTo>
                  <a:lnTo>
                    <a:pt x="71894" y="455587"/>
                  </a:lnTo>
                  <a:lnTo>
                    <a:pt x="78371" y="449110"/>
                  </a:lnTo>
                  <a:lnTo>
                    <a:pt x="78371" y="433120"/>
                  </a:lnTo>
                  <a:close/>
                </a:path>
                <a:path w="593725" h="455929">
                  <a:moveTo>
                    <a:pt x="212344" y="313207"/>
                  </a:moveTo>
                  <a:lnTo>
                    <a:pt x="205867" y="306730"/>
                  </a:lnTo>
                  <a:lnTo>
                    <a:pt x="6477" y="306730"/>
                  </a:lnTo>
                  <a:lnTo>
                    <a:pt x="0" y="313207"/>
                  </a:lnTo>
                  <a:lnTo>
                    <a:pt x="0" y="329196"/>
                  </a:lnTo>
                  <a:lnTo>
                    <a:pt x="6477" y="335673"/>
                  </a:lnTo>
                  <a:lnTo>
                    <a:pt x="14465" y="335673"/>
                  </a:lnTo>
                  <a:lnTo>
                    <a:pt x="205867" y="335673"/>
                  </a:lnTo>
                  <a:lnTo>
                    <a:pt x="212344" y="329196"/>
                  </a:lnTo>
                  <a:lnTo>
                    <a:pt x="212344" y="313207"/>
                  </a:lnTo>
                  <a:close/>
                </a:path>
                <a:path w="593725" h="455929">
                  <a:moveTo>
                    <a:pt x="593661" y="313207"/>
                  </a:moveTo>
                  <a:lnTo>
                    <a:pt x="587184" y="306730"/>
                  </a:lnTo>
                  <a:lnTo>
                    <a:pt x="579183" y="306730"/>
                  </a:lnTo>
                  <a:lnTo>
                    <a:pt x="453605" y="306730"/>
                  </a:lnTo>
                  <a:lnTo>
                    <a:pt x="447128" y="313207"/>
                  </a:lnTo>
                  <a:lnTo>
                    <a:pt x="447128" y="329196"/>
                  </a:lnTo>
                  <a:lnTo>
                    <a:pt x="453605" y="335673"/>
                  </a:lnTo>
                  <a:lnTo>
                    <a:pt x="587184" y="335673"/>
                  </a:lnTo>
                  <a:lnTo>
                    <a:pt x="593661" y="329196"/>
                  </a:lnTo>
                  <a:lnTo>
                    <a:pt x="593661" y="313207"/>
                  </a:lnTo>
                  <a:close/>
                </a:path>
                <a:path w="593725" h="455929">
                  <a:moveTo>
                    <a:pt x="593661" y="126377"/>
                  </a:moveTo>
                  <a:lnTo>
                    <a:pt x="587184" y="119900"/>
                  </a:lnTo>
                  <a:lnTo>
                    <a:pt x="6477" y="119900"/>
                  </a:lnTo>
                  <a:lnTo>
                    <a:pt x="0" y="126377"/>
                  </a:lnTo>
                  <a:lnTo>
                    <a:pt x="0" y="142367"/>
                  </a:lnTo>
                  <a:lnTo>
                    <a:pt x="6477" y="148844"/>
                  </a:lnTo>
                  <a:lnTo>
                    <a:pt x="14465" y="148844"/>
                  </a:lnTo>
                  <a:lnTo>
                    <a:pt x="587184" y="148844"/>
                  </a:lnTo>
                  <a:lnTo>
                    <a:pt x="593661" y="142367"/>
                  </a:lnTo>
                  <a:lnTo>
                    <a:pt x="593661" y="126377"/>
                  </a:lnTo>
                  <a:close/>
                </a:path>
                <a:path w="593725" h="455929">
                  <a:moveTo>
                    <a:pt x="593661" y="6477"/>
                  </a:moveTo>
                  <a:lnTo>
                    <a:pt x="587184" y="0"/>
                  </a:lnTo>
                  <a:lnTo>
                    <a:pt x="6477" y="0"/>
                  </a:lnTo>
                  <a:lnTo>
                    <a:pt x="0" y="6477"/>
                  </a:lnTo>
                  <a:lnTo>
                    <a:pt x="0" y="22466"/>
                  </a:lnTo>
                  <a:lnTo>
                    <a:pt x="6477" y="28943"/>
                  </a:lnTo>
                  <a:lnTo>
                    <a:pt x="14465" y="28943"/>
                  </a:lnTo>
                  <a:lnTo>
                    <a:pt x="587184" y="28943"/>
                  </a:lnTo>
                  <a:lnTo>
                    <a:pt x="593661" y="22466"/>
                  </a:lnTo>
                  <a:lnTo>
                    <a:pt x="593661" y="6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61961" y="3693276"/>
              <a:ext cx="468630" cy="609600"/>
            </a:xfrm>
            <a:custGeom>
              <a:avLst/>
              <a:gdLst/>
              <a:ahLst/>
              <a:cxnLst/>
              <a:rect l="l" t="t" r="r" b="b"/>
              <a:pathLst>
                <a:path w="468630" h="609600">
                  <a:moveTo>
                    <a:pt x="161265" y="344823"/>
                  </a:moveTo>
                  <a:lnTo>
                    <a:pt x="132311" y="344823"/>
                  </a:lnTo>
                  <a:lnTo>
                    <a:pt x="132313" y="56192"/>
                  </a:lnTo>
                  <a:lnTo>
                    <a:pt x="136742" y="34331"/>
                  </a:lnTo>
                  <a:lnTo>
                    <a:pt x="148785" y="16477"/>
                  </a:lnTo>
                  <a:lnTo>
                    <a:pt x="166647" y="4432"/>
                  </a:lnTo>
                  <a:lnTo>
                    <a:pt x="188478" y="0"/>
                  </a:lnTo>
                  <a:lnTo>
                    <a:pt x="210346" y="4437"/>
                  </a:lnTo>
                  <a:lnTo>
                    <a:pt x="228195" y="16485"/>
                  </a:lnTo>
                  <a:lnTo>
                    <a:pt x="236616" y="28970"/>
                  </a:lnTo>
                  <a:lnTo>
                    <a:pt x="188487" y="28970"/>
                  </a:lnTo>
                  <a:lnTo>
                    <a:pt x="177892" y="31110"/>
                  </a:lnTo>
                  <a:lnTo>
                    <a:pt x="169239" y="36944"/>
                  </a:lnTo>
                  <a:lnTo>
                    <a:pt x="163405" y="45597"/>
                  </a:lnTo>
                  <a:lnTo>
                    <a:pt x="161265" y="56192"/>
                  </a:lnTo>
                  <a:lnTo>
                    <a:pt x="161265" y="344823"/>
                  </a:lnTo>
                  <a:close/>
                </a:path>
                <a:path w="468630" h="609600">
                  <a:moveTo>
                    <a:pt x="238793" y="390732"/>
                  </a:moveTo>
                  <a:lnTo>
                    <a:pt x="222806" y="390732"/>
                  </a:lnTo>
                  <a:lnTo>
                    <a:pt x="216337" y="384262"/>
                  </a:lnTo>
                  <a:lnTo>
                    <a:pt x="216220" y="316906"/>
                  </a:lnTo>
                  <a:lnTo>
                    <a:pt x="215919" y="315910"/>
                  </a:lnTo>
                  <a:lnTo>
                    <a:pt x="215710" y="314504"/>
                  </a:lnTo>
                  <a:lnTo>
                    <a:pt x="215710" y="56192"/>
                  </a:lnTo>
                  <a:lnTo>
                    <a:pt x="213571" y="45597"/>
                  </a:lnTo>
                  <a:lnTo>
                    <a:pt x="207737" y="36944"/>
                  </a:lnTo>
                  <a:lnTo>
                    <a:pt x="199084" y="31110"/>
                  </a:lnTo>
                  <a:lnTo>
                    <a:pt x="188487" y="28970"/>
                  </a:lnTo>
                  <a:lnTo>
                    <a:pt x="236616" y="28970"/>
                  </a:lnTo>
                  <a:lnTo>
                    <a:pt x="240233" y="34339"/>
                  </a:lnTo>
                  <a:lnTo>
                    <a:pt x="244659" y="56192"/>
                  </a:lnTo>
                  <a:lnTo>
                    <a:pt x="244659" y="250088"/>
                  </a:lnTo>
                  <a:lnTo>
                    <a:pt x="288013" y="250088"/>
                  </a:lnTo>
                  <a:lnTo>
                    <a:pt x="301446" y="258539"/>
                  </a:lnTo>
                  <a:lnTo>
                    <a:pt x="312263" y="273842"/>
                  </a:lnTo>
                  <a:lnTo>
                    <a:pt x="266850" y="273842"/>
                  </a:lnTo>
                  <a:lnTo>
                    <a:pt x="258447" y="275539"/>
                  </a:lnTo>
                  <a:lnTo>
                    <a:pt x="251585" y="280165"/>
                  </a:lnTo>
                  <a:lnTo>
                    <a:pt x="246959" y="287027"/>
                  </a:lnTo>
                  <a:lnTo>
                    <a:pt x="245262" y="295430"/>
                  </a:lnTo>
                  <a:lnTo>
                    <a:pt x="245262" y="384262"/>
                  </a:lnTo>
                  <a:lnTo>
                    <a:pt x="238793" y="390732"/>
                  </a:lnTo>
                  <a:close/>
                </a:path>
                <a:path w="468630" h="609600">
                  <a:moveTo>
                    <a:pt x="288013" y="250088"/>
                  </a:moveTo>
                  <a:lnTo>
                    <a:pt x="244659" y="250088"/>
                  </a:lnTo>
                  <a:lnTo>
                    <a:pt x="245308" y="249767"/>
                  </a:lnTo>
                  <a:lnTo>
                    <a:pt x="246625" y="249167"/>
                  </a:lnTo>
                  <a:lnTo>
                    <a:pt x="266136" y="244870"/>
                  </a:lnTo>
                  <a:lnTo>
                    <a:pt x="285121" y="248269"/>
                  </a:lnTo>
                  <a:lnTo>
                    <a:pt x="288013" y="250088"/>
                  </a:lnTo>
                  <a:close/>
                </a:path>
                <a:path w="468630" h="609600">
                  <a:moveTo>
                    <a:pt x="365357" y="274853"/>
                  </a:moveTo>
                  <a:lnTo>
                    <a:pt x="312977" y="274853"/>
                  </a:lnTo>
                  <a:lnTo>
                    <a:pt x="314789" y="273750"/>
                  </a:lnTo>
                  <a:lnTo>
                    <a:pt x="316668" y="272759"/>
                  </a:lnTo>
                  <a:lnTo>
                    <a:pt x="318600" y="271883"/>
                  </a:lnTo>
                  <a:lnTo>
                    <a:pt x="338774" y="267255"/>
                  </a:lnTo>
                  <a:lnTo>
                    <a:pt x="358472" y="270605"/>
                  </a:lnTo>
                  <a:lnTo>
                    <a:pt x="365357" y="274853"/>
                  </a:lnTo>
                  <a:close/>
                </a:path>
                <a:path w="468630" h="609600">
                  <a:moveTo>
                    <a:pt x="310903" y="390741"/>
                  </a:moveTo>
                  <a:lnTo>
                    <a:pt x="294342" y="390732"/>
                  </a:lnTo>
                  <a:lnTo>
                    <a:pt x="287873" y="384262"/>
                  </a:lnTo>
                  <a:lnTo>
                    <a:pt x="287949" y="315910"/>
                  </a:lnTo>
                  <a:lnTo>
                    <a:pt x="288063" y="314357"/>
                  </a:lnTo>
                  <a:lnTo>
                    <a:pt x="288437" y="311832"/>
                  </a:lnTo>
                  <a:lnTo>
                    <a:pt x="288437" y="295430"/>
                  </a:lnTo>
                  <a:lnTo>
                    <a:pt x="286741" y="287027"/>
                  </a:lnTo>
                  <a:lnTo>
                    <a:pt x="282115" y="280165"/>
                  </a:lnTo>
                  <a:lnTo>
                    <a:pt x="275253" y="275539"/>
                  </a:lnTo>
                  <a:lnTo>
                    <a:pt x="266850" y="273842"/>
                  </a:lnTo>
                  <a:lnTo>
                    <a:pt x="312263" y="273842"/>
                  </a:lnTo>
                  <a:lnTo>
                    <a:pt x="312977" y="274853"/>
                  </a:lnTo>
                  <a:lnTo>
                    <a:pt x="365357" y="274853"/>
                  </a:lnTo>
                  <a:lnTo>
                    <a:pt x="375477" y="281098"/>
                  </a:lnTo>
                  <a:lnTo>
                    <a:pt x="386615" y="296570"/>
                  </a:lnTo>
                  <a:lnTo>
                    <a:pt x="335833" y="296570"/>
                  </a:lnTo>
                  <a:lnTo>
                    <a:pt x="327554" y="299844"/>
                  </a:lnTo>
                  <a:lnTo>
                    <a:pt x="321108" y="305984"/>
                  </a:lnTo>
                  <a:lnTo>
                    <a:pt x="317410" y="314357"/>
                  </a:lnTo>
                  <a:lnTo>
                    <a:pt x="317382" y="384262"/>
                  </a:lnTo>
                  <a:lnTo>
                    <a:pt x="310903" y="390741"/>
                  </a:lnTo>
                  <a:close/>
                </a:path>
                <a:path w="468630" h="609600">
                  <a:moveTo>
                    <a:pt x="364351" y="609443"/>
                  </a:moveTo>
                  <a:lnTo>
                    <a:pt x="162563" y="609443"/>
                  </a:lnTo>
                  <a:lnTo>
                    <a:pt x="129445" y="604154"/>
                  </a:lnTo>
                  <a:lnTo>
                    <a:pt x="100430" y="589010"/>
                  </a:lnTo>
                  <a:lnTo>
                    <a:pt x="77598" y="565561"/>
                  </a:lnTo>
                  <a:lnTo>
                    <a:pt x="63028" y="535352"/>
                  </a:lnTo>
                  <a:lnTo>
                    <a:pt x="32151" y="414068"/>
                  </a:lnTo>
                  <a:lnTo>
                    <a:pt x="26614" y="394129"/>
                  </a:lnTo>
                  <a:lnTo>
                    <a:pt x="20232" y="374453"/>
                  </a:lnTo>
                  <a:lnTo>
                    <a:pt x="13016" y="355067"/>
                  </a:lnTo>
                  <a:lnTo>
                    <a:pt x="4973" y="335998"/>
                  </a:lnTo>
                  <a:lnTo>
                    <a:pt x="865" y="326810"/>
                  </a:lnTo>
                  <a:lnTo>
                    <a:pt x="0" y="322768"/>
                  </a:lnTo>
                  <a:lnTo>
                    <a:pt x="29042" y="289626"/>
                  </a:lnTo>
                  <a:lnTo>
                    <a:pt x="58972" y="293286"/>
                  </a:lnTo>
                  <a:lnTo>
                    <a:pt x="86759" y="303855"/>
                  </a:lnTo>
                  <a:lnTo>
                    <a:pt x="108114" y="318571"/>
                  </a:lnTo>
                  <a:lnTo>
                    <a:pt x="29042" y="318571"/>
                  </a:lnTo>
                  <a:lnTo>
                    <a:pt x="39932" y="344399"/>
                  </a:lnTo>
                  <a:lnTo>
                    <a:pt x="47578" y="364942"/>
                  </a:lnTo>
                  <a:lnTo>
                    <a:pt x="54339" y="385793"/>
                  </a:lnTo>
                  <a:lnTo>
                    <a:pt x="60206" y="406923"/>
                  </a:lnTo>
                  <a:lnTo>
                    <a:pt x="90839" y="527311"/>
                  </a:lnTo>
                  <a:lnTo>
                    <a:pt x="101388" y="549006"/>
                  </a:lnTo>
                  <a:lnTo>
                    <a:pt x="117851" y="565839"/>
                  </a:lnTo>
                  <a:lnTo>
                    <a:pt x="138740" y="576705"/>
                  </a:lnTo>
                  <a:lnTo>
                    <a:pt x="162563" y="580498"/>
                  </a:lnTo>
                  <a:lnTo>
                    <a:pt x="435516" y="580498"/>
                  </a:lnTo>
                  <a:lnTo>
                    <a:pt x="404788" y="601236"/>
                  </a:lnTo>
                  <a:lnTo>
                    <a:pt x="364351" y="609443"/>
                  </a:lnTo>
                  <a:close/>
                </a:path>
                <a:path w="468630" h="609600">
                  <a:moveTo>
                    <a:pt x="442404" y="297895"/>
                  </a:moveTo>
                  <a:lnTo>
                    <a:pt x="387569" y="297895"/>
                  </a:lnTo>
                  <a:lnTo>
                    <a:pt x="394152" y="294318"/>
                  </a:lnTo>
                  <a:lnTo>
                    <a:pt x="401141" y="291726"/>
                  </a:lnTo>
                  <a:lnTo>
                    <a:pt x="408428" y="290151"/>
                  </a:lnTo>
                  <a:lnTo>
                    <a:pt x="415901" y="289626"/>
                  </a:lnTo>
                  <a:lnTo>
                    <a:pt x="436308" y="293774"/>
                  </a:lnTo>
                  <a:lnTo>
                    <a:pt x="442404" y="297895"/>
                  </a:lnTo>
                  <a:close/>
                </a:path>
                <a:path w="468630" h="609600">
                  <a:moveTo>
                    <a:pt x="385751" y="405742"/>
                  </a:moveTo>
                  <a:lnTo>
                    <a:pt x="369764" y="405742"/>
                  </a:lnTo>
                  <a:lnTo>
                    <a:pt x="363285" y="399263"/>
                  </a:lnTo>
                  <a:lnTo>
                    <a:pt x="363285" y="319451"/>
                  </a:lnTo>
                  <a:lnTo>
                    <a:pt x="361944" y="311626"/>
                  </a:lnTo>
                  <a:lnTo>
                    <a:pt x="358175" y="304877"/>
                  </a:lnTo>
                  <a:lnTo>
                    <a:pt x="352403" y="299735"/>
                  </a:lnTo>
                  <a:lnTo>
                    <a:pt x="345052" y="296730"/>
                  </a:lnTo>
                  <a:lnTo>
                    <a:pt x="335833" y="296570"/>
                  </a:lnTo>
                  <a:lnTo>
                    <a:pt x="386615" y="296570"/>
                  </a:lnTo>
                  <a:lnTo>
                    <a:pt x="387569" y="297895"/>
                  </a:lnTo>
                  <a:lnTo>
                    <a:pt x="442404" y="297895"/>
                  </a:lnTo>
                  <a:lnTo>
                    <a:pt x="452963" y="305034"/>
                  </a:lnTo>
                  <a:lnTo>
                    <a:pt x="461919" y="318354"/>
                  </a:lnTo>
                  <a:lnTo>
                    <a:pt x="415534" y="318354"/>
                  </a:lnTo>
                  <a:lnTo>
                    <a:pt x="406389" y="320296"/>
                  </a:lnTo>
                  <a:lnTo>
                    <a:pt x="398956" y="325417"/>
                  </a:lnTo>
                  <a:lnTo>
                    <a:pt x="393987" y="332952"/>
                  </a:lnTo>
                  <a:lnTo>
                    <a:pt x="392321" y="341656"/>
                  </a:lnTo>
                  <a:lnTo>
                    <a:pt x="392229" y="399263"/>
                  </a:lnTo>
                  <a:lnTo>
                    <a:pt x="385751" y="405742"/>
                  </a:lnTo>
                  <a:close/>
                </a:path>
                <a:path w="468630" h="609600">
                  <a:moveTo>
                    <a:pt x="435516" y="580498"/>
                  </a:moveTo>
                  <a:lnTo>
                    <a:pt x="364351" y="580498"/>
                  </a:lnTo>
                  <a:lnTo>
                    <a:pt x="393521" y="574570"/>
                  </a:lnTo>
                  <a:lnTo>
                    <a:pt x="417340" y="558489"/>
                  </a:lnTo>
                  <a:lnTo>
                    <a:pt x="433406" y="534659"/>
                  </a:lnTo>
                  <a:lnTo>
                    <a:pt x="439315" y="505484"/>
                  </a:lnTo>
                  <a:lnTo>
                    <a:pt x="439315" y="341656"/>
                  </a:lnTo>
                  <a:lnTo>
                    <a:pt x="437372" y="332512"/>
                  </a:lnTo>
                  <a:lnTo>
                    <a:pt x="432250" y="325080"/>
                  </a:lnTo>
                  <a:lnTo>
                    <a:pt x="424716" y="320111"/>
                  </a:lnTo>
                  <a:lnTo>
                    <a:pt x="415534" y="318354"/>
                  </a:lnTo>
                  <a:lnTo>
                    <a:pt x="461919" y="318354"/>
                  </a:lnTo>
                  <a:lnTo>
                    <a:pt x="464180" y="321717"/>
                  </a:lnTo>
                  <a:lnTo>
                    <a:pt x="468179" y="341656"/>
                  </a:lnTo>
                  <a:lnTo>
                    <a:pt x="468274" y="505484"/>
                  </a:lnTo>
                  <a:lnTo>
                    <a:pt x="460081" y="545923"/>
                  </a:lnTo>
                  <a:lnTo>
                    <a:pt x="437808" y="578951"/>
                  </a:lnTo>
                  <a:lnTo>
                    <a:pt x="435516" y="580498"/>
                  </a:lnTo>
                  <a:close/>
                </a:path>
                <a:path w="468630" h="609600">
                  <a:moveTo>
                    <a:pt x="154786" y="463997"/>
                  </a:moveTo>
                  <a:lnTo>
                    <a:pt x="138799" y="463997"/>
                  </a:lnTo>
                  <a:lnTo>
                    <a:pt x="132321" y="457518"/>
                  </a:lnTo>
                  <a:lnTo>
                    <a:pt x="132321" y="395777"/>
                  </a:lnTo>
                  <a:lnTo>
                    <a:pt x="107433" y="359720"/>
                  </a:lnTo>
                  <a:lnTo>
                    <a:pt x="92087" y="342420"/>
                  </a:lnTo>
                  <a:lnTo>
                    <a:pt x="73311" y="329483"/>
                  </a:lnTo>
                  <a:lnTo>
                    <a:pt x="51998" y="321377"/>
                  </a:lnTo>
                  <a:lnTo>
                    <a:pt x="29042" y="318571"/>
                  </a:lnTo>
                  <a:lnTo>
                    <a:pt x="108114" y="318571"/>
                  </a:lnTo>
                  <a:lnTo>
                    <a:pt x="111238" y="320724"/>
                  </a:lnTo>
                  <a:lnTo>
                    <a:pt x="131245" y="343280"/>
                  </a:lnTo>
                  <a:lnTo>
                    <a:pt x="132311" y="344823"/>
                  </a:lnTo>
                  <a:lnTo>
                    <a:pt x="161265" y="344823"/>
                  </a:lnTo>
                  <a:lnTo>
                    <a:pt x="161265" y="457518"/>
                  </a:lnTo>
                  <a:lnTo>
                    <a:pt x="154786" y="46399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88192" y="2852435"/>
            <a:ext cx="1475108" cy="1460687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252061" y="3050033"/>
            <a:ext cx="1063625" cy="1143000"/>
            <a:chOff x="5252061" y="3050033"/>
            <a:chExt cx="1063625" cy="1143000"/>
          </a:xfrm>
        </p:grpSpPr>
        <p:sp>
          <p:nvSpPr>
            <p:cNvPr id="19" name="object 19"/>
            <p:cNvSpPr/>
            <p:nvPr/>
          </p:nvSpPr>
          <p:spPr>
            <a:xfrm>
              <a:off x="5285799" y="3143355"/>
              <a:ext cx="765810" cy="1015365"/>
            </a:xfrm>
            <a:custGeom>
              <a:avLst/>
              <a:gdLst/>
              <a:ahLst/>
              <a:cxnLst/>
              <a:rect l="l" t="t" r="r" b="b"/>
              <a:pathLst>
                <a:path w="765810" h="1015364">
                  <a:moveTo>
                    <a:pt x="608237" y="1015228"/>
                  </a:moveTo>
                  <a:lnTo>
                    <a:pt x="522401" y="1000229"/>
                  </a:lnTo>
                  <a:lnTo>
                    <a:pt x="459431" y="971316"/>
                  </a:lnTo>
                  <a:lnTo>
                    <a:pt x="417840" y="945293"/>
                  </a:lnTo>
                  <a:lnTo>
                    <a:pt x="378279" y="915488"/>
                  </a:lnTo>
                  <a:lnTo>
                    <a:pt x="340807" y="882580"/>
                  </a:lnTo>
                  <a:lnTo>
                    <a:pt x="305482" y="847247"/>
                  </a:lnTo>
                  <a:lnTo>
                    <a:pt x="272362" y="810169"/>
                  </a:lnTo>
                  <a:lnTo>
                    <a:pt x="241506" y="772025"/>
                  </a:lnTo>
                  <a:lnTo>
                    <a:pt x="212971" y="733495"/>
                  </a:lnTo>
                  <a:lnTo>
                    <a:pt x="186816" y="695259"/>
                  </a:lnTo>
                  <a:lnTo>
                    <a:pt x="163098" y="657994"/>
                  </a:lnTo>
                  <a:lnTo>
                    <a:pt x="141877" y="622382"/>
                  </a:lnTo>
                  <a:lnTo>
                    <a:pt x="119405" y="582031"/>
                  </a:lnTo>
                  <a:lnTo>
                    <a:pt x="96808" y="538089"/>
                  </a:lnTo>
                  <a:lnTo>
                    <a:pt x="74860" y="491101"/>
                  </a:lnTo>
                  <a:lnTo>
                    <a:pt x="54331" y="441611"/>
                  </a:lnTo>
                  <a:lnTo>
                    <a:pt x="35994" y="390162"/>
                  </a:lnTo>
                  <a:lnTo>
                    <a:pt x="20620" y="337300"/>
                  </a:lnTo>
                  <a:lnTo>
                    <a:pt x="8982" y="283568"/>
                  </a:lnTo>
                  <a:lnTo>
                    <a:pt x="1851" y="229511"/>
                  </a:lnTo>
                  <a:lnTo>
                    <a:pt x="0" y="175673"/>
                  </a:lnTo>
                  <a:lnTo>
                    <a:pt x="6645" y="109033"/>
                  </a:lnTo>
                  <a:lnTo>
                    <a:pt x="20474" y="59968"/>
                  </a:lnTo>
                  <a:lnTo>
                    <a:pt x="36762" y="28153"/>
                  </a:lnTo>
                  <a:lnTo>
                    <a:pt x="50784" y="13266"/>
                  </a:lnTo>
                  <a:lnTo>
                    <a:pt x="73754" y="0"/>
                  </a:lnTo>
                  <a:lnTo>
                    <a:pt x="64606" y="23110"/>
                  </a:lnTo>
                  <a:lnTo>
                    <a:pt x="56698" y="52007"/>
                  </a:lnTo>
                  <a:lnTo>
                    <a:pt x="50941" y="86756"/>
                  </a:lnTo>
                  <a:lnTo>
                    <a:pt x="48247" y="127428"/>
                  </a:lnTo>
                  <a:lnTo>
                    <a:pt x="50097" y="181268"/>
                  </a:lnTo>
                  <a:lnTo>
                    <a:pt x="57227" y="235326"/>
                  </a:lnTo>
                  <a:lnTo>
                    <a:pt x="68865" y="289058"/>
                  </a:lnTo>
                  <a:lnTo>
                    <a:pt x="84239" y="341920"/>
                  </a:lnTo>
                  <a:lnTo>
                    <a:pt x="102577" y="393366"/>
                  </a:lnTo>
                  <a:lnTo>
                    <a:pt x="123106" y="442854"/>
                  </a:lnTo>
                  <a:lnTo>
                    <a:pt x="145056" y="489839"/>
                  </a:lnTo>
                  <a:lnTo>
                    <a:pt x="167653" y="533777"/>
                  </a:lnTo>
                  <a:lnTo>
                    <a:pt x="190125" y="574124"/>
                  </a:lnTo>
                  <a:lnTo>
                    <a:pt x="211346" y="609738"/>
                  </a:lnTo>
                  <a:lnTo>
                    <a:pt x="235064" y="647004"/>
                  </a:lnTo>
                  <a:lnTo>
                    <a:pt x="261219" y="685241"/>
                  </a:lnTo>
                  <a:lnTo>
                    <a:pt x="289754" y="723771"/>
                  </a:lnTo>
                  <a:lnTo>
                    <a:pt x="320610" y="761914"/>
                  </a:lnTo>
                  <a:lnTo>
                    <a:pt x="353730" y="798991"/>
                  </a:lnTo>
                  <a:lnTo>
                    <a:pt x="389055" y="834323"/>
                  </a:lnTo>
                  <a:lnTo>
                    <a:pt x="426527" y="867231"/>
                  </a:lnTo>
                  <a:lnTo>
                    <a:pt x="466088" y="897036"/>
                  </a:lnTo>
                  <a:lnTo>
                    <a:pt x="507679" y="923059"/>
                  </a:lnTo>
                  <a:lnTo>
                    <a:pt x="570649" y="951972"/>
                  </a:lnTo>
                  <a:lnTo>
                    <a:pt x="620951" y="964972"/>
                  </a:lnTo>
                  <a:lnTo>
                    <a:pt x="656485" y="966971"/>
                  </a:lnTo>
                  <a:lnTo>
                    <a:pt x="675146" y="962878"/>
                  </a:lnTo>
                  <a:lnTo>
                    <a:pt x="765677" y="910634"/>
                  </a:lnTo>
                  <a:lnTo>
                    <a:pt x="763192" y="920595"/>
                  </a:lnTo>
                  <a:lnTo>
                    <a:pt x="758588" y="929628"/>
                  </a:lnTo>
                  <a:lnTo>
                    <a:pt x="752083" y="937406"/>
                  </a:lnTo>
                  <a:lnTo>
                    <a:pt x="743894" y="943599"/>
                  </a:lnTo>
                  <a:lnTo>
                    <a:pt x="626898" y="1011135"/>
                  </a:lnTo>
                  <a:lnTo>
                    <a:pt x="608237" y="101522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52061" y="3050033"/>
              <a:ext cx="833755" cy="1143000"/>
            </a:xfrm>
            <a:custGeom>
              <a:avLst/>
              <a:gdLst/>
              <a:ahLst/>
              <a:cxnLst/>
              <a:rect l="l" t="t" r="r" b="b"/>
              <a:pathLst>
                <a:path w="833754" h="1143000">
                  <a:moveTo>
                    <a:pt x="633271" y="1142709"/>
                  </a:moveTo>
                  <a:lnTo>
                    <a:pt x="578151" y="1135411"/>
                  </a:lnTo>
                  <a:lnTo>
                    <a:pt x="515241" y="1113517"/>
                  </a:lnTo>
                  <a:lnTo>
                    <a:pt x="476646" y="1094068"/>
                  </a:lnTo>
                  <a:lnTo>
                    <a:pt x="433131" y="1066882"/>
                  </a:lnTo>
                  <a:lnTo>
                    <a:pt x="391807" y="1035846"/>
                  </a:lnTo>
                  <a:lnTo>
                    <a:pt x="352726" y="1001657"/>
                  </a:lnTo>
                  <a:lnTo>
                    <a:pt x="315942" y="965012"/>
                  </a:lnTo>
                  <a:lnTo>
                    <a:pt x="281505" y="926607"/>
                  </a:lnTo>
                  <a:lnTo>
                    <a:pt x="249469" y="887139"/>
                  </a:lnTo>
                  <a:lnTo>
                    <a:pt x="219885" y="847305"/>
                  </a:lnTo>
                  <a:lnTo>
                    <a:pt x="192807" y="807801"/>
                  </a:lnTo>
                  <a:lnTo>
                    <a:pt x="168287" y="769325"/>
                  </a:lnTo>
                  <a:lnTo>
                    <a:pt x="146376" y="732572"/>
                  </a:lnTo>
                  <a:lnTo>
                    <a:pt x="125518" y="695247"/>
                  </a:lnTo>
                  <a:lnTo>
                    <a:pt x="104492" y="654832"/>
                  </a:lnTo>
                  <a:lnTo>
                    <a:pt x="83879" y="611727"/>
                  </a:lnTo>
                  <a:lnTo>
                    <a:pt x="64260" y="566333"/>
                  </a:lnTo>
                  <a:lnTo>
                    <a:pt x="46218" y="519050"/>
                  </a:lnTo>
                  <a:lnTo>
                    <a:pt x="30332" y="470279"/>
                  </a:lnTo>
                  <a:lnTo>
                    <a:pt x="17184" y="420419"/>
                  </a:lnTo>
                  <a:lnTo>
                    <a:pt x="7355" y="369872"/>
                  </a:lnTo>
                  <a:lnTo>
                    <a:pt x="1427" y="319039"/>
                  </a:lnTo>
                  <a:lnTo>
                    <a:pt x="0" y="268991"/>
                  </a:lnTo>
                  <a:lnTo>
                    <a:pt x="7" y="267914"/>
                  </a:lnTo>
                  <a:lnTo>
                    <a:pt x="2759" y="225739"/>
                  </a:lnTo>
                  <a:lnTo>
                    <a:pt x="15838" y="161181"/>
                  </a:lnTo>
                  <a:lnTo>
                    <a:pt x="33415" y="117992"/>
                  </a:lnTo>
                  <a:lnTo>
                    <a:pt x="55803" y="86603"/>
                  </a:lnTo>
                  <a:lnTo>
                    <a:pt x="184643" y="9794"/>
                  </a:lnTo>
                  <a:lnTo>
                    <a:pt x="214268" y="0"/>
                  </a:lnTo>
                  <a:lnTo>
                    <a:pt x="244329" y="2154"/>
                  </a:lnTo>
                  <a:lnTo>
                    <a:pt x="271426" y="15346"/>
                  </a:lnTo>
                  <a:lnTo>
                    <a:pt x="287266" y="33156"/>
                  </a:lnTo>
                  <a:lnTo>
                    <a:pt x="215809" y="33156"/>
                  </a:lnTo>
                  <a:lnTo>
                    <a:pt x="208218" y="35183"/>
                  </a:lnTo>
                  <a:lnTo>
                    <a:pt x="84529" y="106584"/>
                  </a:lnTo>
                  <a:lnTo>
                    <a:pt x="54218" y="153286"/>
                  </a:lnTo>
                  <a:lnTo>
                    <a:pt x="40389" y="202351"/>
                  </a:lnTo>
                  <a:lnTo>
                    <a:pt x="33744" y="268991"/>
                  </a:lnTo>
                  <a:lnTo>
                    <a:pt x="35594" y="322832"/>
                  </a:lnTo>
                  <a:lnTo>
                    <a:pt x="42724" y="376890"/>
                  </a:lnTo>
                  <a:lnTo>
                    <a:pt x="54362" y="430622"/>
                  </a:lnTo>
                  <a:lnTo>
                    <a:pt x="69736" y="483483"/>
                  </a:lnTo>
                  <a:lnTo>
                    <a:pt x="88074" y="534930"/>
                  </a:lnTo>
                  <a:lnTo>
                    <a:pt x="108603" y="584417"/>
                  </a:lnTo>
                  <a:lnTo>
                    <a:pt x="130552" y="631402"/>
                  </a:lnTo>
                  <a:lnTo>
                    <a:pt x="153149" y="675340"/>
                  </a:lnTo>
                  <a:lnTo>
                    <a:pt x="175622" y="715687"/>
                  </a:lnTo>
                  <a:lnTo>
                    <a:pt x="196843" y="751300"/>
                  </a:lnTo>
                  <a:lnTo>
                    <a:pt x="220560" y="788564"/>
                  </a:lnTo>
                  <a:lnTo>
                    <a:pt x="246716" y="826801"/>
                  </a:lnTo>
                  <a:lnTo>
                    <a:pt x="275251" y="865330"/>
                  </a:lnTo>
                  <a:lnTo>
                    <a:pt x="306108" y="903474"/>
                  </a:lnTo>
                  <a:lnTo>
                    <a:pt x="339229" y="940551"/>
                  </a:lnTo>
                  <a:lnTo>
                    <a:pt x="374555" y="975883"/>
                  </a:lnTo>
                  <a:lnTo>
                    <a:pt x="412028" y="1008790"/>
                  </a:lnTo>
                  <a:lnTo>
                    <a:pt x="451591" y="1038594"/>
                  </a:lnTo>
                  <a:lnTo>
                    <a:pt x="493185" y="1064615"/>
                  </a:lnTo>
                  <a:lnTo>
                    <a:pt x="556155" y="1093528"/>
                  </a:lnTo>
                  <a:lnTo>
                    <a:pt x="606458" y="1106529"/>
                  </a:lnTo>
                  <a:lnTo>
                    <a:pt x="641992" y="1108527"/>
                  </a:lnTo>
                  <a:lnTo>
                    <a:pt x="721122" y="1108527"/>
                  </a:lnTo>
                  <a:lnTo>
                    <a:pt x="677527" y="1133693"/>
                  </a:lnTo>
                  <a:lnTo>
                    <a:pt x="668866" y="1137614"/>
                  </a:lnTo>
                  <a:lnTo>
                    <a:pt x="658479" y="1140434"/>
                  </a:lnTo>
                  <a:lnTo>
                    <a:pt x="646553" y="1142138"/>
                  </a:lnTo>
                  <a:lnTo>
                    <a:pt x="633271" y="1142709"/>
                  </a:lnTo>
                  <a:close/>
                </a:path>
                <a:path w="833754" h="1143000">
                  <a:moveTo>
                    <a:pt x="533818" y="879370"/>
                  </a:moveTo>
                  <a:lnTo>
                    <a:pt x="458748" y="860360"/>
                  </a:lnTo>
                  <a:lnTo>
                    <a:pt x="420954" y="837448"/>
                  </a:lnTo>
                  <a:lnTo>
                    <a:pt x="383524" y="805790"/>
                  </a:lnTo>
                  <a:lnTo>
                    <a:pt x="346517" y="765440"/>
                  </a:lnTo>
                  <a:lnTo>
                    <a:pt x="309991" y="716455"/>
                  </a:lnTo>
                  <a:lnTo>
                    <a:pt x="274004" y="658891"/>
                  </a:lnTo>
                  <a:lnTo>
                    <a:pt x="243223" y="600892"/>
                  </a:lnTo>
                  <a:lnTo>
                    <a:pt x="219878" y="546433"/>
                  </a:lnTo>
                  <a:lnTo>
                    <a:pt x="203989" y="495591"/>
                  </a:lnTo>
                  <a:lnTo>
                    <a:pt x="195574" y="448442"/>
                  </a:lnTo>
                  <a:lnTo>
                    <a:pt x="194651" y="405062"/>
                  </a:lnTo>
                  <a:lnTo>
                    <a:pt x="201240" y="365528"/>
                  </a:lnTo>
                  <a:lnTo>
                    <a:pt x="215729" y="329901"/>
                  </a:lnTo>
                  <a:lnTo>
                    <a:pt x="247818" y="291557"/>
                  </a:lnTo>
                  <a:lnTo>
                    <a:pt x="322042" y="247792"/>
                  </a:lnTo>
                  <a:lnTo>
                    <a:pt x="329185" y="242582"/>
                  </a:lnTo>
                  <a:lnTo>
                    <a:pt x="335094" y="236122"/>
                  </a:lnTo>
                  <a:lnTo>
                    <a:pt x="339612" y="228622"/>
                  </a:lnTo>
                  <a:lnTo>
                    <a:pt x="342580" y="220294"/>
                  </a:lnTo>
                  <a:lnTo>
                    <a:pt x="344046" y="211479"/>
                  </a:lnTo>
                  <a:lnTo>
                    <a:pt x="343772" y="202629"/>
                  </a:lnTo>
                  <a:lnTo>
                    <a:pt x="262916" y="55555"/>
                  </a:lnTo>
                  <a:lnTo>
                    <a:pt x="231639" y="33714"/>
                  </a:lnTo>
                  <a:lnTo>
                    <a:pt x="215809" y="33156"/>
                  </a:lnTo>
                  <a:lnTo>
                    <a:pt x="287266" y="33156"/>
                  </a:lnTo>
                  <a:lnTo>
                    <a:pt x="367383" y="168971"/>
                  </a:lnTo>
                  <a:lnTo>
                    <a:pt x="377765" y="213469"/>
                  </a:lnTo>
                  <a:lnTo>
                    <a:pt x="375261" y="228790"/>
                  </a:lnTo>
                  <a:lnTo>
                    <a:pt x="351533" y="267914"/>
                  </a:lnTo>
                  <a:lnTo>
                    <a:pt x="272453" y="315423"/>
                  </a:lnTo>
                  <a:lnTo>
                    <a:pt x="267051" y="319336"/>
                  </a:lnTo>
                  <a:lnTo>
                    <a:pt x="255978" y="330471"/>
                  </a:lnTo>
                  <a:lnTo>
                    <a:pt x="243126" y="350169"/>
                  </a:lnTo>
                  <a:lnTo>
                    <a:pt x="232466" y="379723"/>
                  </a:lnTo>
                  <a:lnTo>
                    <a:pt x="228661" y="405062"/>
                  </a:lnTo>
                  <a:lnTo>
                    <a:pt x="228772" y="437867"/>
                  </a:lnTo>
                  <a:lnTo>
                    <a:pt x="234661" y="477272"/>
                  </a:lnTo>
                  <a:lnTo>
                    <a:pt x="247927" y="524143"/>
                  </a:lnTo>
                  <a:lnTo>
                    <a:pt x="270236" y="578914"/>
                  </a:lnTo>
                  <a:lnTo>
                    <a:pt x="303252" y="642019"/>
                  </a:lnTo>
                  <a:lnTo>
                    <a:pt x="343829" y="705938"/>
                  </a:lnTo>
                  <a:lnTo>
                    <a:pt x="382221" y="755114"/>
                  </a:lnTo>
                  <a:lnTo>
                    <a:pt x="417988" y="791415"/>
                  </a:lnTo>
                  <a:lnTo>
                    <a:pt x="450690" y="816707"/>
                  </a:lnTo>
                  <a:lnTo>
                    <a:pt x="505139" y="841735"/>
                  </a:lnTo>
                  <a:lnTo>
                    <a:pt x="533600" y="845616"/>
                  </a:lnTo>
                  <a:lnTo>
                    <a:pt x="626872" y="845616"/>
                  </a:lnTo>
                  <a:lnTo>
                    <a:pt x="590675" y="866509"/>
                  </a:lnTo>
                  <a:lnTo>
                    <a:pt x="581891" y="870718"/>
                  </a:lnTo>
                  <a:lnTo>
                    <a:pt x="562552" y="876562"/>
                  </a:lnTo>
                  <a:lnTo>
                    <a:pt x="533818" y="879370"/>
                  </a:lnTo>
                  <a:close/>
                </a:path>
                <a:path w="833754" h="1143000">
                  <a:moveTo>
                    <a:pt x="626872" y="845616"/>
                  </a:moveTo>
                  <a:lnTo>
                    <a:pt x="533600" y="845616"/>
                  </a:lnTo>
                  <a:lnTo>
                    <a:pt x="555015" y="843703"/>
                  </a:lnTo>
                  <a:lnTo>
                    <a:pt x="568549" y="839755"/>
                  </a:lnTo>
                  <a:lnTo>
                    <a:pt x="573366" y="837529"/>
                  </a:lnTo>
                  <a:lnTo>
                    <a:pt x="640235" y="798927"/>
                  </a:lnTo>
                  <a:lnTo>
                    <a:pt x="654444" y="792568"/>
                  </a:lnTo>
                  <a:lnTo>
                    <a:pt x="669484" y="789192"/>
                  </a:lnTo>
                  <a:lnTo>
                    <a:pt x="684895" y="788854"/>
                  </a:lnTo>
                  <a:lnTo>
                    <a:pt x="700215" y="791613"/>
                  </a:lnTo>
                  <a:lnTo>
                    <a:pt x="714738" y="797115"/>
                  </a:lnTo>
                  <a:lnTo>
                    <a:pt x="727793" y="805257"/>
                  </a:lnTo>
                  <a:lnTo>
                    <a:pt x="739028" y="815768"/>
                  </a:lnTo>
                  <a:lnTo>
                    <a:pt x="743896" y="822542"/>
                  </a:lnTo>
                  <a:lnTo>
                    <a:pt x="682509" y="822542"/>
                  </a:lnTo>
                  <a:lnTo>
                    <a:pt x="673755" y="822698"/>
                  </a:lnTo>
                  <a:lnTo>
                    <a:pt x="665203" y="824581"/>
                  </a:lnTo>
                  <a:lnTo>
                    <a:pt x="657117" y="828158"/>
                  </a:lnTo>
                  <a:lnTo>
                    <a:pt x="626872" y="845616"/>
                  </a:lnTo>
                  <a:close/>
                </a:path>
                <a:path w="833754" h="1143000">
                  <a:moveTo>
                    <a:pt x="721122" y="1108527"/>
                  </a:moveTo>
                  <a:lnTo>
                    <a:pt x="641992" y="1108527"/>
                  </a:lnTo>
                  <a:lnTo>
                    <a:pt x="660653" y="1104435"/>
                  </a:lnTo>
                  <a:lnTo>
                    <a:pt x="777636" y="1036898"/>
                  </a:lnTo>
                  <a:lnTo>
                    <a:pt x="790844" y="1025013"/>
                  </a:lnTo>
                  <a:lnTo>
                    <a:pt x="798325" y="1009557"/>
                  </a:lnTo>
                  <a:lnTo>
                    <a:pt x="799569" y="992431"/>
                  </a:lnTo>
                  <a:lnTo>
                    <a:pt x="794067" y="975536"/>
                  </a:lnTo>
                  <a:lnTo>
                    <a:pt x="718843" y="845250"/>
                  </a:lnTo>
                  <a:lnTo>
                    <a:pt x="682509" y="822542"/>
                  </a:lnTo>
                  <a:lnTo>
                    <a:pt x="743896" y="822542"/>
                  </a:lnTo>
                  <a:lnTo>
                    <a:pt x="748092" y="828380"/>
                  </a:lnTo>
                  <a:lnTo>
                    <a:pt x="823316" y="958666"/>
                  </a:lnTo>
                  <a:lnTo>
                    <a:pt x="833248" y="988280"/>
                  </a:lnTo>
                  <a:lnTo>
                    <a:pt x="831144" y="1018364"/>
                  </a:lnTo>
                  <a:lnTo>
                    <a:pt x="817928" y="1045471"/>
                  </a:lnTo>
                  <a:lnTo>
                    <a:pt x="794523" y="1066156"/>
                  </a:lnTo>
                  <a:lnTo>
                    <a:pt x="721122" y="110852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6102" y="3783606"/>
              <a:ext cx="133676" cy="18503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974524" y="3649205"/>
              <a:ext cx="340995" cy="444500"/>
            </a:xfrm>
            <a:custGeom>
              <a:avLst/>
              <a:gdLst/>
              <a:ahLst/>
              <a:cxnLst/>
              <a:rect l="l" t="t" r="r" b="b"/>
              <a:pathLst>
                <a:path w="340995" h="444500">
                  <a:moveTo>
                    <a:pt x="273380" y="243903"/>
                  </a:moveTo>
                  <a:lnTo>
                    <a:pt x="265099" y="197091"/>
                  </a:lnTo>
                  <a:lnTo>
                    <a:pt x="244856" y="153365"/>
                  </a:lnTo>
                  <a:lnTo>
                    <a:pt x="212775" y="115201"/>
                  </a:lnTo>
                  <a:lnTo>
                    <a:pt x="176555" y="89433"/>
                  </a:lnTo>
                  <a:lnTo>
                    <a:pt x="135826" y="73177"/>
                  </a:lnTo>
                  <a:lnTo>
                    <a:pt x="92430" y="66903"/>
                  </a:lnTo>
                  <a:lnTo>
                    <a:pt x="48171" y="71094"/>
                  </a:lnTo>
                  <a:lnTo>
                    <a:pt x="42037" y="73799"/>
                  </a:lnTo>
                  <a:lnTo>
                    <a:pt x="37566" y="78473"/>
                  </a:lnTo>
                  <a:lnTo>
                    <a:pt x="35179" y="84493"/>
                  </a:lnTo>
                  <a:lnTo>
                    <a:pt x="35280" y="91198"/>
                  </a:lnTo>
                  <a:lnTo>
                    <a:pt x="104000" y="101434"/>
                  </a:lnTo>
                  <a:lnTo>
                    <a:pt x="149390" y="113652"/>
                  </a:lnTo>
                  <a:lnTo>
                    <a:pt x="188569" y="138823"/>
                  </a:lnTo>
                  <a:lnTo>
                    <a:pt x="218541" y="175031"/>
                  </a:lnTo>
                  <a:lnTo>
                    <a:pt x="236347" y="220357"/>
                  </a:lnTo>
                  <a:lnTo>
                    <a:pt x="239776" y="256565"/>
                  </a:lnTo>
                  <a:lnTo>
                    <a:pt x="234645" y="292074"/>
                  </a:lnTo>
                  <a:lnTo>
                    <a:pt x="221335" y="325386"/>
                  </a:lnTo>
                  <a:lnTo>
                    <a:pt x="200253" y="355028"/>
                  </a:lnTo>
                  <a:lnTo>
                    <a:pt x="196811" y="360781"/>
                  </a:lnTo>
                  <a:lnTo>
                    <a:pt x="213525" y="383260"/>
                  </a:lnTo>
                  <a:lnTo>
                    <a:pt x="219811" y="381723"/>
                  </a:lnTo>
                  <a:lnTo>
                    <a:pt x="225221" y="377761"/>
                  </a:lnTo>
                  <a:lnTo>
                    <a:pt x="253555" y="336740"/>
                  </a:lnTo>
                  <a:lnTo>
                    <a:pt x="269570" y="291287"/>
                  </a:lnTo>
                  <a:lnTo>
                    <a:pt x="273380" y="243903"/>
                  </a:lnTo>
                  <a:close/>
                </a:path>
                <a:path w="340995" h="444500">
                  <a:moveTo>
                    <a:pt x="340918" y="241922"/>
                  </a:moveTo>
                  <a:lnTo>
                    <a:pt x="335419" y="198958"/>
                  </a:lnTo>
                  <a:lnTo>
                    <a:pt x="322529" y="157200"/>
                  </a:lnTo>
                  <a:lnTo>
                    <a:pt x="302209" y="117652"/>
                  </a:lnTo>
                  <a:lnTo>
                    <a:pt x="274421" y="81343"/>
                  </a:lnTo>
                  <a:lnTo>
                    <a:pt x="238391" y="48920"/>
                  </a:lnTo>
                  <a:lnTo>
                    <a:pt x="197612" y="24345"/>
                  </a:lnTo>
                  <a:lnTo>
                    <a:pt x="153314" y="7924"/>
                  </a:lnTo>
                  <a:lnTo>
                    <a:pt x="106743" y="0"/>
                  </a:lnTo>
                  <a:lnTo>
                    <a:pt x="59143" y="901"/>
                  </a:lnTo>
                  <a:lnTo>
                    <a:pt x="11734" y="10947"/>
                  </a:lnTo>
                  <a:lnTo>
                    <a:pt x="5867" y="14198"/>
                  </a:lnTo>
                  <a:lnTo>
                    <a:pt x="1828" y="19265"/>
                  </a:lnTo>
                  <a:lnTo>
                    <a:pt x="0" y="25476"/>
                  </a:lnTo>
                  <a:lnTo>
                    <a:pt x="711" y="32131"/>
                  </a:lnTo>
                  <a:lnTo>
                    <a:pt x="21894" y="43141"/>
                  </a:lnTo>
                  <a:lnTo>
                    <a:pt x="65468" y="34137"/>
                  </a:lnTo>
                  <a:lnTo>
                    <a:pt x="108635" y="33985"/>
                  </a:lnTo>
                  <a:lnTo>
                    <a:pt x="150304" y="42125"/>
                  </a:lnTo>
                  <a:lnTo>
                    <a:pt x="189357" y="57962"/>
                  </a:lnTo>
                  <a:lnTo>
                    <a:pt x="224688" y="80937"/>
                  </a:lnTo>
                  <a:lnTo>
                    <a:pt x="255193" y="110464"/>
                  </a:lnTo>
                  <a:lnTo>
                    <a:pt x="279768" y="145961"/>
                  </a:lnTo>
                  <a:lnTo>
                    <a:pt x="297294" y="186855"/>
                  </a:lnTo>
                  <a:lnTo>
                    <a:pt x="306781" y="236220"/>
                  </a:lnTo>
                  <a:lnTo>
                    <a:pt x="304927" y="285508"/>
                  </a:lnTo>
                  <a:lnTo>
                    <a:pt x="292227" y="332892"/>
                  </a:lnTo>
                  <a:lnTo>
                    <a:pt x="269189" y="376504"/>
                  </a:lnTo>
                  <a:lnTo>
                    <a:pt x="236296" y="414502"/>
                  </a:lnTo>
                  <a:lnTo>
                    <a:pt x="232283" y="419874"/>
                  </a:lnTo>
                  <a:lnTo>
                    <a:pt x="230708" y="426161"/>
                  </a:lnTo>
                  <a:lnTo>
                    <a:pt x="231609" y="432562"/>
                  </a:lnTo>
                  <a:lnTo>
                    <a:pt x="235013" y="438340"/>
                  </a:lnTo>
                  <a:lnTo>
                    <a:pt x="240398" y="442341"/>
                  </a:lnTo>
                  <a:lnTo>
                    <a:pt x="246672" y="443915"/>
                  </a:lnTo>
                  <a:lnTo>
                    <a:pt x="253085" y="443026"/>
                  </a:lnTo>
                  <a:lnTo>
                    <a:pt x="289890" y="405587"/>
                  </a:lnTo>
                  <a:lnTo>
                    <a:pt x="313512" y="367919"/>
                  </a:lnTo>
                  <a:lnTo>
                    <a:pt x="329920" y="327418"/>
                  </a:lnTo>
                  <a:lnTo>
                    <a:pt x="339077" y="285076"/>
                  </a:lnTo>
                  <a:lnTo>
                    <a:pt x="340918" y="24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87" y="560347"/>
            <a:ext cx="408432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300" dirty="0"/>
              <a:t>Мы</a:t>
            </a:r>
            <a:r>
              <a:rPr spc="50" dirty="0"/>
              <a:t> </a:t>
            </a:r>
            <a:r>
              <a:rPr spc="370" dirty="0"/>
              <a:t>не</a:t>
            </a:r>
            <a:r>
              <a:rPr spc="55" dirty="0"/>
              <a:t> </a:t>
            </a:r>
            <a:r>
              <a:rPr spc="395" dirty="0"/>
              <a:t>можем </a:t>
            </a:r>
            <a:r>
              <a:rPr spc="235" dirty="0"/>
              <a:t>опросить</a:t>
            </a:r>
            <a:r>
              <a:rPr spc="50" dirty="0"/>
              <a:t> </a:t>
            </a:r>
            <a:r>
              <a:rPr spc="170" dirty="0"/>
              <a:t>всех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9791" y="2293599"/>
            <a:ext cx="147256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70" dirty="0">
                <a:solidFill>
                  <a:srgbClr val="0034EC"/>
                </a:solidFill>
                <a:latin typeface="Arial"/>
                <a:cs typeface="Arial"/>
              </a:rPr>
              <a:t>Генеральная </a:t>
            </a:r>
            <a:r>
              <a:rPr sz="1600" spc="105" dirty="0">
                <a:solidFill>
                  <a:srgbClr val="0034EC"/>
                </a:solidFill>
                <a:latin typeface="Arial"/>
                <a:cs typeface="Arial"/>
              </a:rPr>
              <a:t>совокупность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67683" y="2293599"/>
            <a:ext cx="147256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14" dirty="0">
                <a:solidFill>
                  <a:srgbClr val="0034EC"/>
                </a:solidFill>
                <a:latin typeface="Arial"/>
                <a:cs typeface="Arial"/>
              </a:rPr>
              <a:t>Выборочная </a:t>
            </a:r>
            <a:r>
              <a:rPr sz="1600" spc="105" dirty="0">
                <a:solidFill>
                  <a:srgbClr val="0034EC"/>
                </a:solidFill>
                <a:latin typeface="Arial"/>
                <a:cs typeface="Arial"/>
              </a:rPr>
              <a:t>совокупность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92552" y="2672979"/>
            <a:ext cx="5717540" cy="3390265"/>
            <a:chOff x="992552" y="2672979"/>
            <a:chExt cx="5717540" cy="3390265"/>
          </a:xfrm>
        </p:grpSpPr>
        <p:sp>
          <p:nvSpPr>
            <p:cNvPr id="6" name="object 6"/>
            <p:cNvSpPr/>
            <p:nvPr/>
          </p:nvSpPr>
          <p:spPr>
            <a:xfrm>
              <a:off x="998902" y="3059341"/>
              <a:ext cx="5711190" cy="2997835"/>
            </a:xfrm>
            <a:custGeom>
              <a:avLst/>
              <a:gdLst/>
              <a:ahLst/>
              <a:cxnLst/>
              <a:rect l="l" t="t" r="r" b="b"/>
              <a:pathLst>
                <a:path w="5711190" h="2997835">
                  <a:moveTo>
                    <a:pt x="5079" y="2997537"/>
                  </a:moveTo>
                  <a:lnTo>
                    <a:pt x="5710878" y="2997537"/>
                  </a:lnTo>
                </a:path>
                <a:path w="5711190" h="2997835">
                  <a:moveTo>
                    <a:pt x="0" y="2997537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1424" y="2672981"/>
              <a:ext cx="4143375" cy="3057525"/>
            </a:xfrm>
            <a:custGeom>
              <a:avLst/>
              <a:gdLst/>
              <a:ahLst/>
              <a:cxnLst/>
              <a:rect l="l" t="t" r="r" b="b"/>
              <a:pathLst>
                <a:path w="4143375" h="3057525">
                  <a:moveTo>
                    <a:pt x="337947" y="1238694"/>
                  </a:moveTo>
                  <a:lnTo>
                    <a:pt x="329996" y="1199324"/>
                  </a:lnTo>
                  <a:lnTo>
                    <a:pt x="308317" y="1167168"/>
                  </a:lnTo>
                  <a:lnTo>
                    <a:pt x="276161" y="1145489"/>
                  </a:lnTo>
                  <a:lnTo>
                    <a:pt x="236791" y="1137539"/>
                  </a:lnTo>
                  <a:lnTo>
                    <a:pt x="212699" y="1137539"/>
                  </a:lnTo>
                  <a:lnTo>
                    <a:pt x="234403" y="1122197"/>
                  </a:lnTo>
                  <a:lnTo>
                    <a:pt x="251053" y="1101534"/>
                  </a:lnTo>
                  <a:lnTo>
                    <a:pt x="261480" y="1076718"/>
                  </a:lnTo>
                  <a:lnTo>
                    <a:pt x="264515" y="1048918"/>
                  </a:lnTo>
                  <a:lnTo>
                    <a:pt x="256438" y="1014171"/>
                  </a:lnTo>
                  <a:lnTo>
                    <a:pt x="236728" y="985405"/>
                  </a:lnTo>
                  <a:lnTo>
                    <a:pt x="208153" y="965403"/>
                  </a:lnTo>
                  <a:lnTo>
                    <a:pt x="173494" y="956995"/>
                  </a:lnTo>
                  <a:lnTo>
                    <a:pt x="134696" y="963206"/>
                  </a:lnTo>
                  <a:lnTo>
                    <a:pt x="102857" y="983437"/>
                  </a:lnTo>
                  <a:lnTo>
                    <a:pt x="81292" y="1014310"/>
                  </a:lnTo>
                  <a:lnTo>
                    <a:pt x="73367" y="1052487"/>
                  </a:lnTo>
                  <a:lnTo>
                    <a:pt x="77139" y="1079182"/>
                  </a:lnTo>
                  <a:lnTo>
                    <a:pt x="87757" y="1102956"/>
                  </a:lnTo>
                  <a:lnTo>
                    <a:pt x="104152" y="1122756"/>
                  </a:lnTo>
                  <a:lnTo>
                    <a:pt x="125247" y="1137539"/>
                  </a:lnTo>
                  <a:lnTo>
                    <a:pt x="101168" y="1137539"/>
                  </a:lnTo>
                  <a:lnTo>
                    <a:pt x="61785" y="1145489"/>
                  </a:lnTo>
                  <a:lnTo>
                    <a:pt x="29629" y="1167168"/>
                  </a:lnTo>
                  <a:lnTo>
                    <a:pt x="7950" y="1199324"/>
                  </a:lnTo>
                  <a:lnTo>
                    <a:pt x="0" y="1238694"/>
                  </a:lnTo>
                  <a:lnTo>
                    <a:pt x="0" y="1389748"/>
                  </a:lnTo>
                  <a:lnTo>
                    <a:pt x="5702" y="1395450"/>
                  </a:lnTo>
                  <a:lnTo>
                    <a:pt x="332257" y="1395450"/>
                  </a:lnTo>
                  <a:lnTo>
                    <a:pt x="337947" y="1389748"/>
                  </a:lnTo>
                  <a:lnTo>
                    <a:pt x="337947" y="1238694"/>
                  </a:lnTo>
                  <a:close/>
                </a:path>
                <a:path w="4143375" h="3057525">
                  <a:moveTo>
                    <a:pt x="510971" y="2050669"/>
                  </a:moveTo>
                  <a:lnTo>
                    <a:pt x="503034" y="2011286"/>
                  </a:lnTo>
                  <a:lnTo>
                    <a:pt x="481355" y="1979129"/>
                  </a:lnTo>
                  <a:lnTo>
                    <a:pt x="449199" y="1957451"/>
                  </a:lnTo>
                  <a:lnTo>
                    <a:pt x="409829" y="1949513"/>
                  </a:lnTo>
                  <a:lnTo>
                    <a:pt x="385737" y="1949513"/>
                  </a:lnTo>
                  <a:lnTo>
                    <a:pt x="407441" y="1934171"/>
                  </a:lnTo>
                  <a:lnTo>
                    <a:pt x="424091" y="1913509"/>
                  </a:lnTo>
                  <a:lnTo>
                    <a:pt x="434517" y="1888693"/>
                  </a:lnTo>
                  <a:lnTo>
                    <a:pt x="437553" y="1860892"/>
                  </a:lnTo>
                  <a:lnTo>
                    <a:pt x="429475" y="1826145"/>
                  </a:lnTo>
                  <a:lnTo>
                    <a:pt x="409752" y="1797380"/>
                  </a:lnTo>
                  <a:lnTo>
                    <a:pt x="381177" y="1777377"/>
                  </a:lnTo>
                  <a:lnTo>
                    <a:pt x="346519" y="1768957"/>
                  </a:lnTo>
                  <a:lnTo>
                    <a:pt x="307733" y="1775180"/>
                  </a:lnTo>
                  <a:lnTo>
                    <a:pt x="275894" y="1795399"/>
                  </a:lnTo>
                  <a:lnTo>
                    <a:pt x="254330" y="1826285"/>
                  </a:lnTo>
                  <a:lnTo>
                    <a:pt x="246392" y="1864461"/>
                  </a:lnTo>
                  <a:lnTo>
                    <a:pt x="250177" y="1891144"/>
                  </a:lnTo>
                  <a:lnTo>
                    <a:pt x="260781" y="1914931"/>
                  </a:lnTo>
                  <a:lnTo>
                    <a:pt x="277177" y="1934730"/>
                  </a:lnTo>
                  <a:lnTo>
                    <a:pt x="298284" y="1949513"/>
                  </a:lnTo>
                  <a:lnTo>
                    <a:pt x="274193" y="1949513"/>
                  </a:lnTo>
                  <a:lnTo>
                    <a:pt x="234823" y="1957451"/>
                  </a:lnTo>
                  <a:lnTo>
                    <a:pt x="202666" y="1979129"/>
                  </a:lnTo>
                  <a:lnTo>
                    <a:pt x="180987" y="2011286"/>
                  </a:lnTo>
                  <a:lnTo>
                    <a:pt x="173037" y="2050669"/>
                  </a:lnTo>
                  <a:lnTo>
                    <a:pt x="173037" y="2201722"/>
                  </a:lnTo>
                  <a:lnTo>
                    <a:pt x="178727" y="2207412"/>
                  </a:lnTo>
                  <a:lnTo>
                    <a:pt x="505282" y="2207412"/>
                  </a:lnTo>
                  <a:lnTo>
                    <a:pt x="510971" y="2201722"/>
                  </a:lnTo>
                  <a:lnTo>
                    <a:pt x="510971" y="2050669"/>
                  </a:lnTo>
                  <a:close/>
                </a:path>
                <a:path w="4143375" h="3057525">
                  <a:moveTo>
                    <a:pt x="968413" y="1532267"/>
                  </a:moveTo>
                  <a:lnTo>
                    <a:pt x="960475" y="1492885"/>
                  </a:lnTo>
                  <a:lnTo>
                    <a:pt x="938796" y="1460728"/>
                  </a:lnTo>
                  <a:lnTo>
                    <a:pt x="906640" y="1439049"/>
                  </a:lnTo>
                  <a:lnTo>
                    <a:pt x="867257" y="1431099"/>
                  </a:lnTo>
                  <a:lnTo>
                    <a:pt x="843165" y="1431099"/>
                  </a:lnTo>
                  <a:lnTo>
                    <a:pt x="864882" y="1415757"/>
                  </a:lnTo>
                  <a:lnTo>
                    <a:pt x="881532" y="1395107"/>
                  </a:lnTo>
                  <a:lnTo>
                    <a:pt x="891959" y="1370291"/>
                  </a:lnTo>
                  <a:lnTo>
                    <a:pt x="894994" y="1342478"/>
                  </a:lnTo>
                  <a:lnTo>
                    <a:pt x="886904" y="1307744"/>
                  </a:lnTo>
                  <a:lnTo>
                    <a:pt x="867194" y="1278966"/>
                  </a:lnTo>
                  <a:lnTo>
                    <a:pt x="838619" y="1258976"/>
                  </a:lnTo>
                  <a:lnTo>
                    <a:pt x="803960" y="1250556"/>
                  </a:lnTo>
                  <a:lnTo>
                    <a:pt x="765175" y="1256779"/>
                  </a:lnTo>
                  <a:lnTo>
                    <a:pt x="733323" y="1276997"/>
                  </a:lnTo>
                  <a:lnTo>
                    <a:pt x="711771" y="1307871"/>
                  </a:lnTo>
                  <a:lnTo>
                    <a:pt x="703834" y="1346060"/>
                  </a:lnTo>
                  <a:lnTo>
                    <a:pt x="707605" y="1372743"/>
                  </a:lnTo>
                  <a:lnTo>
                    <a:pt x="718223" y="1396517"/>
                  </a:lnTo>
                  <a:lnTo>
                    <a:pt x="734618" y="1416329"/>
                  </a:lnTo>
                  <a:lnTo>
                    <a:pt x="755726" y="1431099"/>
                  </a:lnTo>
                  <a:lnTo>
                    <a:pt x="731634" y="1431099"/>
                  </a:lnTo>
                  <a:lnTo>
                    <a:pt x="692251" y="1439049"/>
                  </a:lnTo>
                  <a:lnTo>
                    <a:pt x="660095" y="1460728"/>
                  </a:lnTo>
                  <a:lnTo>
                    <a:pt x="638416" y="1492885"/>
                  </a:lnTo>
                  <a:lnTo>
                    <a:pt x="630466" y="1532267"/>
                  </a:lnTo>
                  <a:lnTo>
                    <a:pt x="630466" y="1683308"/>
                  </a:lnTo>
                  <a:lnTo>
                    <a:pt x="636168" y="1689011"/>
                  </a:lnTo>
                  <a:lnTo>
                    <a:pt x="962723" y="1689011"/>
                  </a:lnTo>
                  <a:lnTo>
                    <a:pt x="968413" y="1683308"/>
                  </a:lnTo>
                  <a:lnTo>
                    <a:pt x="968413" y="1532267"/>
                  </a:lnTo>
                  <a:close/>
                </a:path>
                <a:path w="4143375" h="3057525">
                  <a:moveTo>
                    <a:pt x="1006424" y="720267"/>
                  </a:moveTo>
                  <a:lnTo>
                    <a:pt x="998474" y="680885"/>
                  </a:lnTo>
                  <a:lnTo>
                    <a:pt x="976795" y="648728"/>
                  </a:lnTo>
                  <a:lnTo>
                    <a:pt x="944638" y="627049"/>
                  </a:lnTo>
                  <a:lnTo>
                    <a:pt x="905268" y="619099"/>
                  </a:lnTo>
                  <a:lnTo>
                    <a:pt x="881176" y="619099"/>
                  </a:lnTo>
                  <a:lnTo>
                    <a:pt x="902881" y="603770"/>
                  </a:lnTo>
                  <a:lnTo>
                    <a:pt x="919530" y="583107"/>
                  </a:lnTo>
                  <a:lnTo>
                    <a:pt x="929957" y="558292"/>
                  </a:lnTo>
                  <a:lnTo>
                    <a:pt x="932992" y="530491"/>
                  </a:lnTo>
                  <a:lnTo>
                    <a:pt x="924915" y="495744"/>
                  </a:lnTo>
                  <a:lnTo>
                    <a:pt x="905192" y="466966"/>
                  </a:lnTo>
                  <a:lnTo>
                    <a:pt x="876630" y="446976"/>
                  </a:lnTo>
                  <a:lnTo>
                    <a:pt x="841959" y="438556"/>
                  </a:lnTo>
                  <a:lnTo>
                    <a:pt x="803173" y="444779"/>
                  </a:lnTo>
                  <a:lnTo>
                    <a:pt x="771334" y="464997"/>
                  </a:lnTo>
                  <a:lnTo>
                    <a:pt x="749769" y="495871"/>
                  </a:lnTo>
                  <a:lnTo>
                    <a:pt x="741845" y="534060"/>
                  </a:lnTo>
                  <a:lnTo>
                    <a:pt x="745617" y="560743"/>
                  </a:lnTo>
                  <a:lnTo>
                    <a:pt x="756234" y="584517"/>
                  </a:lnTo>
                  <a:lnTo>
                    <a:pt x="772617" y="604329"/>
                  </a:lnTo>
                  <a:lnTo>
                    <a:pt x="793724" y="619099"/>
                  </a:lnTo>
                  <a:lnTo>
                    <a:pt x="769632" y="619099"/>
                  </a:lnTo>
                  <a:lnTo>
                    <a:pt x="730262" y="627049"/>
                  </a:lnTo>
                  <a:lnTo>
                    <a:pt x="698106" y="648728"/>
                  </a:lnTo>
                  <a:lnTo>
                    <a:pt x="676427" y="680885"/>
                  </a:lnTo>
                  <a:lnTo>
                    <a:pt x="668477" y="720267"/>
                  </a:lnTo>
                  <a:lnTo>
                    <a:pt x="668477" y="871308"/>
                  </a:lnTo>
                  <a:lnTo>
                    <a:pt x="674179" y="877011"/>
                  </a:lnTo>
                  <a:lnTo>
                    <a:pt x="1000721" y="877011"/>
                  </a:lnTo>
                  <a:lnTo>
                    <a:pt x="1006424" y="871308"/>
                  </a:lnTo>
                  <a:lnTo>
                    <a:pt x="1006424" y="720267"/>
                  </a:lnTo>
                  <a:close/>
                </a:path>
                <a:path w="4143375" h="3057525">
                  <a:moveTo>
                    <a:pt x="1246098" y="2900553"/>
                  </a:moveTo>
                  <a:lnTo>
                    <a:pt x="1238148" y="2861170"/>
                  </a:lnTo>
                  <a:lnTo>
                    <a:pt x="1216469" y="2829026"/>
                  </a:lnTo>
                  <a:lnTo>
                    <a:pt x="1184313" y="2807347"/>
                  </a:lnTo>
                  <a:lnTo>
                    <a:pt x="1144943" y="2799397"/>
                  </a:lnTo>
                  <a:lnTo>
                    <a:pt x="1120851" y="2799397"/>
                  </a:lnTo>
                  <a:lnTo>
                    <a:pt x="1142555" y="2784056"/>
                  </a:lnTo>
                  <a:lnTo>
                    <a:pt x="1159205" y="2763393"/>
                  </a:lnTo>
                  <a:lnTo>
                    <a:pt x="1169631" y="2738577"/>
                  </a:lnTo>
                  <a:lnTo>
                    <a:pt x="1172667" y="2710777"/>
                  </a:lnTo>
                  <a:lnTo>
                    <a:pt x="1164590" y="2676029"/>
                  </a:lnTo>
                  <a:lnTo>
                    <a:pt x="1144879" y="2647264"/>
                  </a:lnTo>
                  <a:lnTo>
                    <a:pt x="1116304" y="2627261"/>
                  </a:lnTo>
                  <a:lnTo>
                    <a:pt x="1081646" y="2618854"/>
                  </a:lnTo>
                  <a:lnTo>
                    <a:pt x="1042847" y="2625064"/>
                  </a:lnTo>
                  <a:lnTo>
                    <a:pt x="1011008" y="2645283"/>
                  </a:lnTo>
                  <a:lnTo>
                    <a:pt x="989444" y="2676169"/>
                  </a:lnTo>
                  <a:lnTo>
                    <a:pt x="981519" y="2714345"/>
                  </a:lnTo>
                  <a:lnTo>
                    <a:pt x="985291" y="2741041"/>
                  </a:lnTo>
                  <a:lnTo>
                    <a:pt x="995908" y="2764815"/>
                  </a:lnTo>
                  <a:lnTo>
                    <a:pt x="1012291" y="2784614"/>
                  </a:lnTo>
                  <a:lnTo>
                    <a:pt x="1033399" y="2799397"/>
                  </a:lnTo>
                  <a:lnTo>
                    <a:pt x="1009319" y="2799397"/>
                  </a:lnTo>
                  <a:lnTo>
                    <a:pt x="969937" y="2807347"/>
                  </a:lnTo>
                  <a:lnTo>
                    <a:pt x="937780" y="2829026"/>
                  </a:lnTo>
                  <a:lnTo>
                    <a:pt x="916101" y="2861170"/>
                  </a:lnTo>
                  <a:lnTo>
                    <a:pt x="908151" y="2900553"/>
                  </a:lnTo>
                  <a:lnTo>
                    <a:pt x="908151" y="3051606"/>
                  </a:lnTo>
                  <a:lnTo>
                    <a:pt x="913853" y="3057296"/>
                  </a:lnTo>
                  <a:lnTo>
                    <a:pt x="1240409" y="3057296"/>
                  </a:lnTo>
                  <a:lnTo>
                    <a:pt x="1246098" y="3051606"/>
                  </a:lnTo>
                  <a:lnTo>
                    <a:pt x="1246098" y="2900553"/>
                  </a:lnTo>
                  <a:close/>
                </a:path>
                <a:path w="4143375" h="3057525">
                  <a:moveTo>
                    <a:pt x="1267206" y="2166950"/>
                  </a:moveTo>
                  <a:lnTo>
                    <a:pt x="1259255" y="2127567"/>
                  </a:lnTo>
                  <a:lnTo>
                    <a:pt x="1237576" y="2095411"/>
                  </a:lnTo>
                  <a:lnTo>
                    <a:pt x="1205420" y="2073732"/>
                  </a:lnTo>
                  <a:lnTo>
                    <a:pt x="1166050" y="2065782"/>
                  </a:lnTo>
                  <a:lnTo>
                    <a:pt x="1141958" y="2065782"/>
                  </a:lnTo>
                  <a:lnTo>
                    <a:pt x="1163662" y="2050440"/>
                  </a:lnTo>
                  <a:lnTo>
                    <a:pt x="1180312" y="2029790"/>
                  </a:lnTo>
                  <a:lnTo>
                    <a:pt x="1190739" y="2004974"/>
                  </a:lnTo>
                  <a:lnTo>
                    <a:pt x="1193774" y="1977161"/>
                  </a:lnTo>
                  <a:lnTo>
                    <a:pt x="1185697" y="1942426"/>
                  </a:lnTo>
                  <a:lnTo>
                    <a:pt x="1165987" y="1913648"/>
                  </a:lnTo>
                  <a:lnTo>
                    <a:pt x="1137412" y="1893658"/>
                  </a:lnTo>
                  <a:lnTo>
                    <a:pt x="1102741" y="1885238"/>
                  </a:lnTo>
                  <a:lnTo>
                    <a:pt x="1063955" y="1891461"/>
                  </a:lnTo>
                  <a:lnTo>
                    <a:pt x="1032116" y="1911680"/>
                  </a:lnTo>
                  <a:lnTo>
                    <a:pt x="1010551" y="1942553"/>
                  </a:lnTo>
                  <a:lnTo>
                    <a:pt x="1002626" y="1980742"/>
                  </a:lnTo>
                  <a:lnTo>
                    <a:pt x="1006398" y="2007425"/>
                  </a:lnTo>
                  <a:lnTo>
                    <a:pt x="1017016" y="2031199"/>
                  </a:lnTo>
                  <a:lnTo>
                    <a:pt x="1033399" y="2051011"/>
                  </a:lnTo>
                  <a:lnTo>
                    <a:pt x="1054506" y="2065782"/>
                  </a:lnTo>
                  <a:lnTo>
                    <a:pt x="1030414" y="2065782"/>
                  </a:lnTo>
                  <a:lnTo>
                    <a:pt x="991044" y="2073732"/>
                  </a:lnTo>
                  <a:lnTo>
                    <a:pt x="958888" y="2095411"/>
                  </a:lnTo>
                  <a:lnTo>
                    <a:pt x="937209" y="2127567"/>
                  </a:lnTo>
                  <a:lnTo>
                    <a:pt x="929259" y="2166950"/>
                  </a:lnTo>
                  <a:lnTo>
                    <a:pt x="929259" y="2317991"/>
                  </a:lnTo>
                  <a:lnTo>
                    <a:pt x="934961" y="2323693"/>
                  </a:lnTo>
                  <a:lnTo>
                    <a:pt x="1261503" y="2323693"/>
                  </a:lnTo>
                  <a:lnTo>
                    <a:pt x="1267206" y="2317991"/>
                  </a:lnTo>
                  <a:lnTo>
                    <a:pt x="1267206" y="2166950"/>
                  </a:lnTo>
                  <a:close/>
                </a:path>
                <a:path w="4143375" h="3057525">
                  <a:moveTo>
                    <a:pt x="1507693" y="1349641"/>
                  </a:moveTo>
                  <a:lnTo>
                    <a:pt x="1499743" y="1310271"/>
                  </a:lnTo>
                  <a:lnTo>
                    <a:pt x="1478064" y="1278115"/>
                  </a:lnTo>
                  <a:lnTo>
                    <a:pt x="1445907" y="1256436"/>
                  </a:lnTo>
                  <a:lnTo>
                    <a:pt x="1406537" y="1248486"/>
                  </a:lnTo>
                  <a:lnTo>
                    <a:pt x="1382445" y="1248486"/>
                  </a:lnTo>
                  <a:lnTo>
                    <a:pt x="1404150" y="1233144"/>
                  </a:lnTo>
                  <a:lnTo>
                    <a:pt x="1420799" y="1212481"/>
                  </a:lnTo>
                  <a:lnTo>
                    <a:pt x="1431226" y="1187665"/>
                  </a:lnTo>
                  <a:lnTo>
                    <a:pt x="1434261" y="1159865"/>
                  </a:lnTo>
                  <a:lnTo>
                    <a:pt x="1426184" y="1125118"/>
                  </a:lnTo>
                  <a:lnTo>
                    <a:pt x="1406474" y="1096352"/>
                  </a:lnTo>
                  <a:lnTo>
                    <a:pt x="1377899" y="1076363"/>
                  </a:lnTo>
                  <a:lnTo>
                    <a:pt x="1343240" y="1067943"/>
                  </a:lnTo>
                  <a:lnTo>
                    <a:pt x="1304442" y="1074166"/>
                  </a:lnTo>
                  <a:lnTo>
                    <a:pt x="1272603" y="1094384"/>
                  </a:lnTo>
                  <a:lnTo>
                    <a:pt x="1251038" y="1125258"/>
                  </a:lnTo>
                  <a:lnTo>
                    <a:pt x="1243114" y="1163447"/>
                  </a:lnTo>
                  <a:lnTo>
                    <a:pt x="1246886" y="1190129"/>
                  </a:lnTo>
                  <a:lnTo>
                    <a:pt x="1257503" y="1213904"/>
                  </a:lnTo>
                  <a:lnTo>
                    <a:pt x="1273898" y="1233716"/>
                  </a:lnTo>
                  <a:lnTo>
                    <a:pt x="1294993" y="1248486"/>
                  </a:lnTo>
                  <a:lnTo>
                    <a:pt x="1270914" y="1248486"/>
                  </a:lnTo>
                  <a:lnTo>
                    <a:pt x="1231531" y="1256436"/>
                  </a:lnTo>
                  <a:lnTo>
                    <a:pt x="1199375" y="1278115"/>
                  </a:lnTo>
                  <a:lnTo>
                    <a:pt x="1177696" y="1310271"/>
                  </a:lnTo>
                  <a:lnTo>
                    <a:pt x="1169746" y="1349641"/>
                  </a:lnTo>
                  <a:lnTo>
                    <a:pt x="1169746" y="1500695"/>
                  </a:lnTo>
                  <a:lnTo>
                    <a:pt x="1175448" y="1506397"/>
                  </a:lnTo>
                  <a:lnTo>
                    <a:pt x="1502003" y="1506397"/>
                  </a:lnTo>
                  <a:lnTo>
                    <a:pt x="1507693" y="1500695"/>
                  </a:lnTo>
                  <a:lnTo>
                    <a:pt x="1507693" y="1349641"/>
                  </a:lnTo>
                  <a:close/>
                </a:path>
                <a:path w="4143375" h="3057525">
                  <a:moveTo>
                    <a:pt x="1904873" y="2192985"/>
                  </a:moveTo>
                  <a:lnTo>
                    <a:pt x="1896935" y="2153615"/>
                  </a:lnTo>
                  <a:lnTo>
                    <a:pt x="1875256" y="2121458"/>
                  </a:lnTo>
                  <a:lnTo>
                    <a:pt x="1843100" y="2099779"/>
                  </a:lnTo>
                  <a:lnTo>
                    <a:pt x="1803730" y="2091829"/>
                  </a:lnTo>
                  <a:lnTo>
                    <a:pt x="1779638" y="2091829"/>
                  </a:lnTo>
                  <a:lnTo>
                    <a:pt x="1801342" y="2076488"/>
                  </a:lnTo>
                  <a:lnTo>
                    <a:pt x="1817992" y="2055825"/>
                  </a:lnTo>
                  <a:lnTo>
                    <a:pt x="1828419" y="2031009"/>
                  </a:lnTo>
                  <a:lnTo>
                    <a:pt x="1831454" y="2003209"/>
                  </a:lnTo>
                  <a:lnTo>
                    <a:pt x="1823377" y="1968474"/>
                  </a:lnTo>
                  <a:lnTo>
                    <a:pt x="1803654" y="1939696"/>
                  </a:lnTo>
                  <a:lnTo>
                    <a:pt x="1775079" y="1919706"/>
                  </a:lnTo>
                  <a:lnTo>
                    <a:pt x="1740420" y="1911286"/>
                  </a:lnTo>
                  <a:lnTo>
                    <a:pt x="1701634" y="1917509"/>
                  </a:lnTo>
                  <a:lnTo>
                    <a:pt x="1669783" y="1937727"/>
                  </a:lnTo>
                  <a:lnTo>
                    <a:pt x="1648231" y="1968601"/>
                  </a:lnTo>
                  <a:lnTo>
                    <a:pt x="1640293" y="2006790"/>
                  </a:lnTo>
                  <a:lnTo>
                    <a:pt x="1644078" y="2033473"/>
                  </a:lnTo>
                  <a:lnTo>
                    <a:pt x="1654683" y="2057247"/>
                  </a:lnTo>
                  <a:lnTo>
                    <a:pt x="1671078" y="2077059"/>
                  </a:lnTo>
                  <a:lnTo>
                    <a:pt x="1692186" y="2091829"/>
                  </a:lnTo>
                  <a:lnTo>
                    <a:pt x="1668094" y="2091829"/>
                  </a:lnTo>
                  <a:lnTo>
                    <a:pt x="1628724" y="2099779"/>
                  </a:lnTo>
                  <a:lnTo>
                    <a:pt x="1596567" y="2121458"/>
                  </a:lnTo>
                  <a:lnTo>
                    <a:pt x="1574888" y="2153615"/>
                  </a:lnTo>
                  <a:lnTo>
                    <a:pt x="1566938" y="2192985"/>
                  </a:lnTo>
                  <a:lnTo>
                    <a:pt x="1566938" y="2344039"/>
                  </a:lnTo>
                  <a:lnTo>
                    <a:pt x="1572628" y="2349741"/>
                  </a:lnTo>
                  <a:lnTo>
                    <a:pt x="1899183" y="2349741"/>
                  </a:lnTo>
                  <a:lnTo>
                    <a:pt x="1904873" y="2344039"/>
                  </a:lnTo>
                  <a:lnTo>
                    <a:pt x="1904873" y="2192985"/>
                  </a:lnTo>
                  <a:close/>
                </a:path>
                <a:path w="4143375" h="3057525">
                  <a:moveTo>
                    <a:pt x="1985657" y="800138"/>
                  </a:moveTo>
                  <a:lnTo>
                    <a:pt x="1977707" y="760768"/>
                  </a:lnTo>
                  <a:lnTo>
                    <a:pt x="1956028" y="728611"/>
                  </a:lnTo>
                  <a:lnTo>
                    <a:pt x="1923872" y="706932"/>
                  </a:lnTo>
                  <a:lnTo>
                    <a:pt x="1884502" y="698982"/>
                  </a:lnTo>
                  <a:lnTo>
                    <a:pt x="1860410" y="698982"/>
                  </a:lnTo>
                  <a:lnTo>
                    <a:pt x="1882114" y="683641"/>
                  </a:lnTo>
                  <a:lnTo>
                    <a:pt x="1898764" y="662978"/>
                  </a:lnTo>
                  <a:lnTo>
                    <a:pt x="1909191" y="638162"/>
                  </a:lnTo>
                  <a:lnTo>
                    <a:pt x="1912226" y="610362"/>
                  </a:lnTo>
                  <a:lnTo>
                    <a:pt x="1904149" y="575614"/>
                  </a:lnTo>
                  <a:lnTo>
                    <a:pt x="1884438" y="546849"/>
                  </a:lnTo>
                  <a:lnTo>
                    <a:pt x="1855863" y="526846"/>
                  </a:lnTo>
                  <a:lnTo>
                    <a:pt x="1821205" y="518439"/>
                  </a:lnTo>
                  <a:lnTo>
                    <a:pt x="1782406" y="524649"/>
                  </a:lnTo>
                  <a:lnTo>
                    <a:pt x="1750568" y="544880"/>
                  </a:lnTo>
                  <a:lnTo>
                    <a:pt x="1729003" y="575754"/>
                  </a:lnTo>
                  <a:lnTo>
                    <a:pt x="1721078" y="613943"/>
                  </a:lnTo>
                  <a:lnTo>
                    <a:pt x="1724850" y="640626"/>
                  </a:lnTo>
                  <a:lnTo>
                    <a:pt x="1735467" y="664400"/>
                  </a:lnTo>
                  <a:lnTo>
                    <a:pt x="1751863" y="684199"/>
                  </a:lnTo>
                  <a:lnTo>
                    <a:pt x="1772970" y="698982"/>
                  </a:lnTo>
                  <a:lnTo>
                    <a:pt x="1748878" y="698982"/>
                  </a:lnTo>
                  <a:lnTo>
                    <a:pt x="1709496" y="706932"/>
                  </a:lnTo>
                  <a:lnTo>
                    <a:pt x="1677339" y="728611"/>
                  </a:lnTo>
                  <a:lnTo>
                    <a:pt x="1655660" y="760768"/>
                  </a:lnTo>
                  <a:lnTo>
                    <a:pt x="1647710" y="800138"/>
                  </a:lnTo>
                  <a:lnTo>
                    <a:pt x="1647710" y="951191"/>
                  </a:lnTo>
                  <a:lnTo>
                    <a:pt x="1653413" y="956894"/>
                  </a:lnTo>
                  <a:lnTo>
                    <a:pt x="1979968" y="956894"/>
                  </a:lnTo>
                  <a:lnTo>
                    <a:pt x="1985657" y="951191"/>
                  </a:lnTo>
                  <a:lnTo>
                    <a:pt x="1985657" y="800138"/>
                  </a:lnTo>
                  <a:close/>
                </a:path>
                <a:path w="4143375" h="3057525">
                  <a:moveTo>
                    <a:pt x="2154631" y="1542986"/>
                  </a:moveTo>
                  <a:lnTo>
                    <a:pt x="2146681" y="1503616"/>
                  </a:lnTo>
                  <a:lnTo>
                    <a:pt x="2125002" y="1471460"/>
                  </a:lnTo>
                  <a:lnTo>
                    <a:pt x="2092845" y="1449781"/>
                  </a:lnTo>
                  <a:lnTo>
                    <a:pt x="2053475" y="1441831"/>
                  </a:lnTo>
                  <a:lnTo>
                    <a:pt x="2029383" y="1441831"/>
                  </a:lnTo>
                  <a:lnTo>
                    <a:pt x="2051088" y="1426489"/>
                  </a:lnTo>
                  <a:lnTo>
                    <a:pt x="2067737" y="1405826"/>
                  </a:lnTo>
                  <a:lnTo>
                    <a:pt x="2078164" y="1381010"/>
                  </a:lnTo>
                  <a:lnTo>
                    <a:pt x="2081199" y="1353210"/>
                  </a:lnTo>
                  <a:lnTo>
                    <a:pt x="2073122" y="1318463"/>
                  </a:lnTo>
                  <a:lnTo>
                    <a:pt x="2053412" y="1289697"/>
                  </a:lnTo>
                  <a:lnTo>
                    <a:pt x="2024837" y="1269695"/>
                  </a:lnTo>
                  <a:lnTo>
                    <a:pt x="1990166" y="1261287"/>
                  </a:lnTo>
                  <a:lnTo>
                    <a:pt x="1951380" y="1267498"/>
                  </a:lnTo>
                  <a:lnTo>
                    <a:pt x="1919541" y="1287729"/>
                  </a:lnTo>
                  <a:lnTo>
                    <a:pt x="1897976" y="1318602"/>
                  </a:lnTo>
                  <a:lnTo>
                    <a:pt x="1890052" y="1356791"/>
                  </a:lnTo>
                  <a:lnTo>
                    <a:pt x="1893824" y="1383474"/>
                  </a:lnTo>
                  <a:lnTo>
                    <a:pt x="1904441" y="1407248"/>
                  </a:lnTo>
                  <a:lnTo>
                    <a:pt x="1920824" y="1427048"/>
                  </a:lnTo>
                  <a:lnTo>
                    <a:pt x="1941931" y="1441831"/>
                  </a:lnTo>
                  <a:lnTo>
                    <a:pt x="1917839" y="1441831"/>
                  </a:lnTo>
                  <a:lnTo>
                    <a:pt x="1878469" y="1449781"/>
                  </a:lnTo>
                  <a:lnTo>
                    <a:pt x="1846313" y="1471460"/>
                  </a:lnTo>
                  <a:lnTo>
                    <a:pt x="1824634" y="1503616"/>
                  </a:lnTo>
                  <a:lnTo>
                    <a:pt x="1816684" y="1542986"/>
                  </a:lnTo>
                  <a:lnTo>
                    <a:pt x="1816684" y="1694040"/>
                  </a:lnTo>
                  <a:lnTo>
                    <a:pt x="1822386" y="1699742"/>
                  </a:lnTo>
                  <a:lnTo>
                    <a:pt x="2148941" y="1699742"/>
                  </a:lnTo>
                  <a:lnTo>
                    <a:pt x="2154631" y="1694040"/>
                  </a:lnTo>
                  <a:lnTo>
                    <a:pt x="2154631" y="1542986"/>
                  </a:lnTo>
                  <a:close/>
                </a:path>
                <a:path w="4143375" h="3057525">
                  <a:moveTo>
                    <a:pt x="2570086" y="2328837"/>
                  </a:moveTo>
                  <a:lnTo>
                    <a:pt x="2562136" y="2289454"/>
                  </a:lnTo>
                  <a:lnTo>
                    <a:pt x="2540457" y="2257298"/>
                  </a:lnTo>
                  <a:lnTo>
                    <a:pt x="2508300" y="2235619"/>
                  </a:lnTo>
                  <a:lnTo>
                    <a:pt x="2468930" y="2227669"/>
                  </a:lnTo>
                  <a:lnTo>
                    <a:pt x="2444839" y="2227669"/>
                  </a:lnTo>
                  <a:lnTo>
                    <a:pt x="2466543" y="2212340"/>
                  </a:lnTo>
                  <a:lnTo>
                    <a:pt x="2483193" y="2191677"/>
                  </a:lnTo>
                  <a:lnTo>
                    <a:pt x="2493619" y="2166861"/>
                  </a:lnTo>
                  <a:lnTo>
                    <a:pt x="2496655" y="2139048"/>
                  </a:lnTo>
                  <a:lnTo>
                    <a:pt x="2488577" y="2104313"/>
                  </a:lnTo>
                  <a:lnTo>
                    <a:pt x="2468854" y="2075535"/>
                  </a:lnTo>
                  <a:lnTo>
                    <a:pt x="2440292" y="2055545"/>
                  </a:lnTo>
                  <a:lnTo>
                    <a:pt x="2405621" y="2047125"/>
                  </a:lnTo>
                  <a:lnTo>
                    <a:pt x="2366835" y="2053348"/>
                  </a:lnTo>
                  <a:lnTo>
                    <a:pt x="2334996" y="2073567"/>
                  </a:lnTo>
                  <a:lnTo>
                    <a:pt x="2313432" y="2104440"/>
                  </a:lnTo>
                  <a:lnTo>
                    <a:pt x="2305507" y="2142629"/>
                  </a:lnTo>
                  <a:lnTo>
                    <a:pt x="2309279" y="2169312"/>
                  </a:lnTo>
                  <a:lnTo>
                    <a:pt x="2319896" y="2193086"/>
                  </a:lnTo>
                  <a:lnTo>
                    <a:pt x="2336279" y="2212898"/>
                  </a:lnTo>
                  <a:lnTo>
                    <a:pt x="2357386" y="2227669"/>
                  </a:lnTo>
                  <a:lnTo>
                    <a:pt x="2333294" y="2227669"/>
                  </a:lnTo>
                  <a:lnTo>
                    <a:pt x="2293924" y="2235619"/>
                  </a:lnTo>
                  <a:lnTo>
                    <a:pt x="2261768" y="2257298"/>
                  </a:lnTo>
                  <a:lnTo>
                    <a:pt x="2240089" y="2289454"/>
                  </a:lnTo>
                  <a:lnTo>
                    <a:pt x="2232139" y="2328837"/>
                  </a:lnTo>
                  <a:lnTo>
                    <a:pt x="2232139" y="2479878"/>
                  </a:lnTo>
                  <a:lnTo>
                    <a:pt x="2237841" y="2485580"/>
                  </a:lnTo>
                  <a:lnTo>
                    <a:pt x="2564384" y="2485580"/>
                  </a:lnTo>
                  <a:lnTo>
                    <a:pt x="2570086" y="2479878"/>
                  </a:lnTo>
                  <a:lnTo>
                    <a:pt x="2570086" y="2328837"/>
                  </a:lnTo>
                  <a:close/>
                </a:path>
                <a:path w="4143375" h="3057525">
                  <a:moveTo>
                    <a:pt x="2869819" y="1500797"/>
                  </a:moveTo>
                  <a:lnTo>
                    <a:pt x="2861868" y="1461414"/>
                  </a:lnTo>
                  <a:lnTo>
                    <a:pt x="2840190" y="1429258"/>
                  </a:lnTo>
                  <a:lnTo>
                    <a:pt x="2808033" y="1407579"/>
                  </a:lnTo>
                  <a:lnTo>
                    <a:pt x="2768663" y="1399628"/>
                  </a:lnTo>
                  <a:lnTo>
                    <a:pt x="2744571" y="1399628"/>
                  </a:lnTo>
                  <a:lnTo>
                    <a:pt x="2766276" y="1384287"/>
                  </a:lnTo>
                  <a:lnTo>
                    <a:pt x="2782925" y="1363637"/>
                  </a:lnTo>
                  <a:lnTo>
                    <a:pt x="2793352" y="1338821"/>
                  </a:lnTo>
                  <a:lnTo>
                    <a:pt x="2796387" y="1311008"/>
                  </a:lnTo>
                  <a:lnTo>
                    <a:pt x="2788310" y="1276273"/>
                  </a:lnTo>
                  <a:lnTo>
                    <a:pt x="2768600" y="1247495"/>
                  </a:lnTo>
                  <a:lnTo>
                    <a:pt x="2740025" y="1227505"/>
                  </a:lnTo>
                  <a:lnTo>
                    <a:pt x="2705366" y="1219085"/>
                  </a:lnTo>
                  <a:lnTo>
                    <a:pt x="2666568" y="1225308"/>
                  </a:lnTo>
                  <a:lnTo>
                    <a:pt x="2634729" y="1245527"/>
                  </a:lnTo>
                  <a:lnTo>
                    <a:pt x="2613164" y="1276400"/>
                  </a:lnTo>
                  <a:lnTo>
                    <a:pt x="2605240" y="1314589"/>
                  </a:lnTo>
                  <a:lnTo>
                    <a:pt x="2609011" y="1341272"/>
                  </a:lnTo>
                  <a:lnTo>
                    <a:pt x="2619629" y="1365046"/>
                  </a:lnTo>
                  <a:lnTo>
                    <a:pt x="2636024" y="1384858"/>
                  </a:lnTo>
                  <a:lnTo>
                    <a:pt x="2657119" y="1399628"/>
                  </a:lnTo>
                  <a:lnTo>
                    <a:pt x="2633040" y="1399628"/>
                  </a:lnTo>
                  <a:lnTo>
                    <a:pt x="2593657" y="1407579"/>
                  </a:lnTo>
                  <a:lnTo>
                    <a:pt x="2561501" y="1429258"/>
                  </a:lnTo>
                  <a:lnTo>
                    <a:pt x="2539822" y="1461414"/>
                  </a:lnTo>
                  <a:lnTo>
                    <a:pt x="2531872" y="1500797"/>
                  </a:lnTo>
                  <a:lnTo>
                    <a:pt x="2531872" y="1651838"/>
                  </a:lnTo>
                  <a:lnTo>
                    <a:pt x="2537574" y="1657540"/>
                  </a:lnTo>
                  <a:lnTo>
                    <a:pt x="2864129" y="1657540"/>
                  </a:lnTo>
                  <a:lnTo>
                    <a:pt x="2869819" y="1651838"/>
                  </a:lnTo>
                  <a:lnTo>
                    <a:pt x="2869819" y="1500797"/>
                  </a:lnTo>
                  <a:close/>
                </a:path>
                <a:path w="4143375" h="3057525">
                  <a:moveTo>
                    <a:pt x="2869819" y="651141"/>
                  </a:moveTo>
                  <a:lnTo>
                    <a:pt x="2861868" y="611759"/>
                  </a:lnTo>
                  <a:lnTo>
                    <a:pt x="2840190" y="579602"/>
                  </a:lnTo>
                  <a:lnTo>
                    <a:pt x="2808033" y="557923"/>
                  </a:lnTo>
                  <a:lnTo>
                    <a:pt x="2768663" y="549986"/>
                  </a:lnTo>
                  <a:lnTo>
                    <a:pt x="2744571" y="549986"/>
                  </a:lnTo>
                  <a:lnTo>
                    <a:pt x="2766276" y="534644"/>
                  </a:lnTo>
                  <a:lnTo>
                    <a:pt x="2782925" y="513981"/>
                  </a:lnTo>
                  <a:lnTo>
                    <a:pt x="2793352" y="489165"/>
                  </a:lnTo>
                  <a:lnTo>
                    <a:pt x="2796387" y="461365"/>
                  </a:lnTo>
                  <a:lnTo>
                    <a:pt x="2788310" y="426618"/>
                  </a:lnTo>
                  <a:lnTo>
                    <a:pt x="2768600" y="397852"/>
                  </a:lnTo>
                  <a:lnTo>
                    <a:pt x="2740025" y="377850"/>
                  </a:lnTo>
                  <a:lnTo>
                    <a:pt x="2705366" y="369443"/>
                  </a:lnTo>
                  <a:lnTo>
                    <a:pt x="2666568" y="375653"/>
                  </a:lnTo>
                  <a:lnTo>
                    <a:pt x="2634729" y="395871"/>
                  </a:lnTo>
                  <a:lnTo>
                    <a:pt x="2613164" y="426758"/>
                  </a:lnTo>
                  <a:lnTo>
                    <a:pt x="2605240" y="464934"/>
                  </a:lnTo>
                  <a:lnTo>
                    <a:pt x="2609011" y="491617"/>
                  </a:lnTo>
                  <a:lnTo>
                    <a:pt x="2619629" y="515404"/>
                  </a:lnTo>
                  <a:lnTo>
                    <a:pt x="2636024" y="535203"/>
                  </a:lnTo>
                  <a:lnTo>
                    <a:pt x="2657119" y="549986"/>
                  </a:lnTo>
                  <a:lnTo>
                    <a:pt x="2633040" y="549986"/>
                  </a:lnTo>
                  <a:lnTo>
                    <a:pt x="2593657" y="557923"/>
                  </a:lnTo>
                  <a:lnTo>
                    <a:pt x="2561501" y="579602"/>
                  </a:lnTo>
                  <a:lnTo>
                    <a:pt x="2539822" y="611759"/>
                  </a:lnTo>
                  <a:lnTo>
                    <a:pt x="2531872" y="651141"/>
                  </a:lnTo>
                  <a:lnTo>
                    <a:pt x="2531872" y="802195"/>
                  </a:lnTo>
                  <a:lnTo>
                    <a:pt x="2537574" y="807885"/>
                  </a:lnTo>
                  <a:lnTo>
                    <a:pt x="2864129" y="807885"/>
                  </a:lnTo>
                  <a:lnTo>
                    <a:pt x="2869819" y="802195"/>
                  </a:lnTo>
                  <a:lnTo>
                    <a:pt x="2869819" y="651141"/>
                  </a:lnTo>
                  <a:close/>
                </a:path>
                <a:path w="4143375" h="3057525">
                  <a:moveTo>
                    <a:pt x="3207753" y="2192985"/>
                  </a:moveTo>
                  <a:lnTo>
                    <a:pt x="3199815" y="2153615"/>
                  </a:lnTo>
                  <a:lnTo>
                    <a:pt x="3178137" y="2121458"/>
                  </a:lnTo>
                  <a:lnTo>
                    <a:pt x="3145980" y="2099779"/>
                  </a:lnTo>
                  <a:lnTo>
                    <a:pt x="3106610" y="2091829"/>
                  </a:lnTo>
                  <a:lnTo>
                    <a:pt x="3082518" y="2091829"/>
                  </a:lnTo>
                  <a:lnTo>
                    <a:pt x="3104223" y="2076488"/>
                  </a:lnTo>
                  <a:lnTo>
                    <a:pt x="3120872" y="2055825"/>
                  </a:lnTo>
                  <a:lnTo>
                    <a:pt x="3131299" y="2031009"/>
                  </a:lnTo>
                  <a:lnTo>
                    <a:pt x="3134334" y="2003209"/>
                  </a:lnTo>
                  <a:lnTo>
                    <a:pt x="3126257" y="1968474"/>
                  </a:lnTo>
                  <a:lnTo>
                    <a:pt x="3106534" y="1939696"/>
                  </a:lnTo>
                  <a:lnTo>
                    <a:pt x="3077959" y="1919706"/>
                  </a:lnTo>
                  <a:lnTo>
                    <a:pt x="3043301" y="1911286"/>
                  </a:lnTo>
                  <a:lnTo>
                    <a:pt x="3004515" y="1917509"/>
                  </a:lnTo>
                  <a:lnTo>
                    <a:pt x="2972663" y="1937727"/>
                  </a:lnTo>
                  <a:lnTo>
                    <a:pt x="2951111" y="1968601"/>
                  </a:lnTo>
                  <a:lnTo>
                    <a:pt x="2943174" y="2006790"/>
                  </a:lnTo>
                  <a:lnTo>
                    <a:pt x="2946958" y="2033473"/>
                  </a:lnTo>
                  <a:lnTo>
                    <a:pt x="2957563" y="2057247"/>
                  </a:lnTo>
                  <a:lnTo>
                    <a:pt x="2973959" y="2077059"/>
                  </a:lnTo>
                  <a:lnTo>
                    <a:pt x="2995066" y="2091829"/>
                  </a:lnTo>
                  <a:lnTo>
                    <a:pt x="2970974" y="2091829"/>
                  </a:lnTo>
                  <a:lnTo>
                    <a:pt x="2931604" y="2099779"/>
                  </a:lnTo>
                  <a:lnTo>
                    <a:pt x="2899448" y="2121458"/>
                  </a:lnTo>
                  <a:lnTo>
                    <a:pt x="2877769" y="2153615"/>
                  </a:lnTo>
                  <a:lnTo>
                    <a:pt x="2869819" y="2192985"/>
                  </a:lnTo>
                  <a:lnTo>
                    <a:pt x="2869819" y="2344039"/>
                  </a:lnTo>
                  <a:lnTo>
                    <a:pt x="2875508" y="2349741"/>
                  </a:lnTo>
                  <a:lnTo>
                    <a:pt x="3202063" y="2349741"/>
                  </a:lnTo>
                  <a:lnTo>
                    <a:pt x="3207753" y="2344039"/>
                  </a:lnTo>
                  <a:lnTo>
                    <a:pt x="3207753" y="2192985"/>
                  </a:lnTo>
                  <a:close/>
                </a:path>
                <a:path w="4143375" h="3057525">
                  <a:moveTo>
                    <a:pt x="3516757" y="1202791"/>
                  </a:moveTo>
                  <a:lnTo>
                    <a:pt x="3508806" y="1163408"/>
                  </a:lnTo>
                  <a:lnTo>
                    <a:pt x="3487128" y="1131252"/>
                  </a:lnTo>
                  <a:lnTo>
                    <a:pt x="3454971" y="1109573"/>
                  </a:lnTo>
                  <a:lnTo>
                    <a:pt x="3415601" y="1101623"/>
                  </a:lnTo>
                  <a:lnTo>
                    <a:pt x="3391509" y="1101623"/>
                  </a:lnTo>
                  <a:lnTo>
                    <a:pt x="3413214" y="1086294"/>
                  </a:lnTo>
                  <a:lnTo>
                    <a:pt x="3429863" y="1065631"/>
                  </a:lnTo>
                  <a:lnTo>
                    <a:pt x="3440290" y="1040815"/>
                  </a:lnTo>
                  <a:lnTo>
                    <a:pt x="3443325" y="1013002"/>
                  </a:lnTo>
                  <a:lnTo>
                    <a:pt x="3435248" y="978268"/>
                  </a:lnTo>
                  <a:lnTo>
                    <a:pt x="3415538" y="949490"/>
                  </a:lnTo>
                  <a:lnTo>
                    <a:pt x="3386963" y="929500"/>
                  </a:lnTo>
                  <a:lnTo>
                    <a:pt x="3352292" y="921080"/>
                  </a:lnTo>
                  <a:lnTo>
                    <a:pt x="3313506" y="927303"/>
                  </a:lnTo>
                  <a:lnTo>
                    <a:pt x="3281667" y="947521"/>
                  </a:lnTo>
                  <a:lnTo>
                    <a:pt x="3260102" y="978395"/>
                  </a:lnTo>
                  <a:lnTo>
                    <a:pt x="3252178" y="1016584"/>
                  </a:lnTo>
                  <a:lnTo>
                    <a:pt x="3255949" y="1043266"/>
                  </a:lnTo>
                  <a:lnTo>
                    <a:pt x="3266567" y="1067041"/>
                  </a:lnTo>
                  <a:lnTo>
                    <a:pt x="3282950" y="1086853"/>
                  </a:lnTo>
                  <a:lnTo>
                    <a:pt x="3304057" y="1101623"/>
                  </a:lnTo>
                  <a:lnTo>
                    <a:pt x="3279965" y="1101623"/>
                  </a:lnTo>
                  <a:lnTo>
                    <a:pt x="3240595" y="1109573"/>
                  </a:lnTo>
                  <a:lnTo>
                    <a:pt x="3208439" y="1131252"/>
                  </a:lnTo>
                  <a:lnTo>
                    <a:pt x="3186760" y="1163408"/>
                  </a:lnTo>
                  <a:lnTo>
                    <a:pt x="3178810" y="1202791"/>
                  </a:lnTo>
                  <a:lnTo>
                    <a:pt x="3178810" y="1353832"/>
                  </a:lnTo>
                  <a:lnTo>
                    <a:pt x="3184512" y="1359535"/>
                  </a:lnTo>
                  <a:lnTo>
                    <a:pt x="3511054" y="1359535"/>
                  </a:lnTo>
                  <a:lnTo>
                    <a:pt x="3516757" y="1353832"/>
                  </a:lnTo>
                  <a:lnTo>
                    <a:pt x="3516757" y="1202791"/>
                  </a:lnTo>
                  <a:close/>
                </a:path>
                <a:path w="4143375" h="3057525">
                  <a:moveTo>
                    <a:pt x="3516757" y="281711"/>
                  </a:moveTo>
                  <a:lnTo>
                    <a:pt x="3508806" y="242328"/>
                  </a:lnTo>
                  <a:lnTo>
                    <a:pt x="3487128" y="210172"/>
                  </a:lnTo>
                  <a:lnTo>
                    <a:pt x="3454971" y="188493"/>
                  </a:lnTo>
                  <a:lnTo>
                    <a:pt x="3415601" y="180543"/>
                  </a:lnTo>
                  <a:lnTo>
                    <a:pt x="3391509" y="180543"/>
                  </a:lnTo>
                  <a:lnTo>
                    <a:pt x="3413214" y="165214"/>
                  </a:lnTo>
                  <a:lnTo>
                    <a:pt x="3429863" y="144551"/>
                  </a:lnTo>
                  <a:lnTo>
                    <a:pt x="3440290" y="119735"/>
                  </a:lnTo>
                  <a:lnTo>
                    <a:pt x="3443325" y="91935"/>
                  </a:lnTo>
                  <a:lnTo>
                    <a:pt x="3435248" y="57188"/>
                  </a:lnTo>
                  <a:lnTo>
                    <a:pt x="3415538" y="28409"/>
                  </a:lnTo>
                  <a:lnTo>
                    <a:pt x="3386963" y="8420"/>
                  </a:lnTo>
                  <a:lnTo>
                    <a:pt x="3352292" y="0"/>
                  </a:lnTo>
                  <a:lnTo>
                    <a:pt x="3313506" y="6223"/>
                  </a:lnTo>
                  <a:lnTo>
                    <a:pt x="3281667" y="26441"/>
                  </a:lnTo>
                  <a:lnTo>
                    <a:pt x="3260102" y="57315"/>
                  </a:lnTo>
                  <a:lnTo>
                    <a:pt x="3252178" y="95504"/>
                  </a:lnTo>
                  <a:lnTo>
                    <a:pt x="3255949" y="122186"/>
                  </a:lnTo>
                  <a:lnTo>
                    <a:pt x="3266567" y="145961"/>
                  </a:lnTo>
                  <a:lnTo>
                    <a:pt x="3282950" y="165773"/>
                  </a:lnTo>
                  <a:lnTo>
                    <a:pt x="3304057" y="180543"/>
                  </a:lnTo>
                  <a:lnTo>
                    <a:pt x="3279965" y="180543"/>
                  </a:lnTo>
                  <a:lnTo>
                    <a:pt x="3240595" y="188493"/>
                  </a:lnTo>
                  <a:lnTo>
                    <a:pt x="3208439" y="210172"/>
                  </a:lnTo>
                  <a:lnTo>
                    <a:pt x="3186760" y="242328"/>
                  </a:lnTo>
                  <a:lnTo>
                    <a:pt x="3178810" y="281711"/>
                  </a:lnTo>
                  <a:lnTo>
                    <a:pt x="3178810" y="432752"/>
                  </a:lnTo>
                  <a:lnTo>
                    <a:pt x="3184512" y="438454"/>
                  </a:lnTo>
                  <a:lnTo>
                    <a:pt x="3511054" y="438454"/>
                  </a:lnTo>
                  <a:lnTo>
                    <a:pt x="3516757" y="432752"/>
                  </a:lnTo>
                  <a:lnTo>
                    <a:pt x="3516757" y="281711"/>
                  </a:lnTo>
                  <a:close/>
                </a:path>
                <a:path w="4143375" h="3057525">
                  <a:moveTo>
                    <a:pt x="3854691" y="1869071"/>
                  </a:moveTo>
                  <a:lnTo>
                    <a:pt x="3846753" y="1829689"/>
                  </a:lnTo>
                  <a:lnTo>
                    <a:pt x="3825075" y="1797532"/>
                  </a:lnTo>
                  <a:lnTo>
                    <a:pt x="3792918" y="1775853"/>
                  </a:lnTo>
                  <a:lnTo>
                    <a:pt x="3753535" y="1767903"/>
                  </a:lnTo>
                  <a:lnTo>
                    <a:pt x="3729444" y="1767903"/>
                  </a:lnTo>
                  <a:lnTo>
                    <a:pt x="3751161" y="1752561"/>
                  </a:lnTo>
                  <a:lnTo>
                    <a:pt x="3767810" y="1731911"/>
                  </a:lnTo>
                  <a:lnTo>
                    <a:pt x="3778237" y="1707095"/>
                  </a:lnTo>
                  <a:lnTo>
                    <a:pt x="3781272" y="1679282"/>
                  </a:lnTo>
                  <a:lnTo>
                    <a:pt x="3773182" y="1644548"/>
                  </a:lnTo>
                  <a:lnTo>
                    <a:pt x="3753472" y="1615770"/>
                  </a:lnTo>
                  <a:lnTo>
                    <a:pt x="3724897" y="1595780"/>
                  </a:lnTo>
                  <a:lnTo>
                    <a:pt x="3690239" y="1587360"/>
                  </a:lnTo>
                  <a:lnTo>
                    <a:pt x="3651453" y="1593583"/>
                  </a:lnTo>
                  <a:lnTo>
                    <a:pt x="3619601" y="1613801"/>
                  </a:lnTo>
                  <a:lnTo>
                    <a:pt x="3598049" y="1644675"/>
                  </a:lnTo>
                  <a:lnTo>
                    <a:pt x="3590112" y="1682864"/>
                  </a:lnTo>
                  <a:lnTo>
                    <a:pt x="3593884" y="1709547"/>
                  </a:lnTo>
                  <a:lnTo>
                    <a:pt x="3604501" y="1733321"/>
                  </a:lnTo>
                  <a:lnTo>
                    <a:pt x="3620897" y="1753133"/>
                  </a:lnTo>
                  <a:lnTo>
                    <a:pt x="3642004" y="1767903"/>
                  </a:lnTo>
                  <a:lnTo>
                    <a:pt x="3617912" y="1767903"/>
                  </a:lnTo>
                  <a:lnTo>
                    <a:pt x="3578529" y="1775853"/>
                  </a:lnTo>
                  <a:lnTo>
                    <a:pt x="3546373" y="1797532"/>
                  </a:lnTo>
                  <a:lnTo>
                    <a:pt x="3524694" y="1829689"/>
                  </a:lnTo>
                  <a:lnTo>
                    <a:pt x="3516757" y="1869071"/>
                  </a:lnTo>
                  <a:lnTo>
                    <a:pt x="3516757" y="2020112"/>
                  </a:lnTo>
                  <a:lnTo>
                    <a:pt x="3522446" y="2025815"/>
                  </a:lnTo>
                  <a:lnTo>
                    <a:pt x="3849001" y="2025815"/>
                  </a:lnTo>
                  <a:lnTo>
                    <a:pt x="3854691" y="2020112"/>
                  </a:lnTo>
                  <a:lnTo>
                    <a:pt x="3854691" y="1869071"/>
                  </a:lnTo>
                  <a:close/>
                </a:path>
                <a:path w="4143375" h="3057525">
                  <a:moveTo>
                    <a:pt x="4142841" y="762076"/>
                  </a:moveTo>
                  <a:lnTo>
                    <a:pt x="4134891" y="722693"/>
                  </a:lnTo>
                  <a:lnTo>
                    <a:pt x="4113212" y="690537"/>
                  </a:lnTo>
                  <a:lnTo>
                    <a:pt x="4081056" y="668858"/>
                  </a:lnTo>
                  <a:lnTo>
                    <a:pt x="4041686" y="660908"/>
                  </a:lnTo>
                  <a:lnTo>
                    <a:pt x="4017594" y="660908"/>
                  </a:lnTo>
                  <a:lnTo>
                    <a:pt x="4039298" y="645566"/>
                  </a:lnTo>
                  <a:lnTo>
                    <a:pt x="4055948" y="624916"/>
                  </a:lnTo>
                  <a:lnTo>
                    <a:pt x="4066375" y="600100"/>
                  </a:lnTo>
                  <a:lnTo>
                    <a:pt x="4069410" y="572287"/>
                  </a:lnTo>
                  <a:lnTo>
                    <a:pt x="4061333" y="537552"/>
                  </a:lnTo>
                  <a:lnTo>
                    <a:pt x="4041610" y="508774"/>
                  </a:lnTo>
                  <a:lnTo>
                    <a:pt x="4013047" y="488784"/>
                  </a:lnTo>
                  <a:lnTo>
                    <a:pt x="3978376" y="480364"/>
                  </a:lnTo>
                  <a:lnTo>
                    <a:pt x="3939590" y="486587"/>
                  </a:lnTo>
                  <a:lnTo>
                    <a:pt x="3907752" y="506806"/>
                  </a:lnTo>
                  <a:lnTo>
                    <a:pt x="3886187" y="537679"/>
                  </a:lnTo>
                  <a:lnTo>
                    <a:pt x="3878262" y="575868"/>
                  </a:lnTo>
                  <a:lnTo>
                    <a:pt x="3882034" y="602551"/>
                  </a:lnTo>
                  <a:lnTo>
                    <a:pt x="3892651" y="626325"/>
                  </a:lnTo>
                  <a:lnTo>
                    <a:pt x="3909034" y="646137"/>
                  </a:lnTo>
                  <a:lnTo>
                    <a:pt x="3930142" y="660908"/>
                  </a:lnTo>
                  <a:lnTo>
                    <a:pt x="3906050" y="660908"/>
                  </a:lnTo>
                  <a:lnTo>
                    <a:pt x="3866680" y="668858"/>
                  </a:lnTo>
                  <a:lnTo>
                    <a:pt x="3834523" y="690537"/>
                  </a:lnTo>
                  <a:lnTo>
                    <a:pt x="3812844" y="722693"/>
                  </a:lnTo>
                  <a:lnTo>
                    <a:pt x="3804894" y="762076"/>
                  </a:lnTo>
                  <a:lnTo>
                    <a:pt x="3804894" y="913117"/>
                  </a:lnTo>
                  <a:lnTo>
                    <a:pt x="3810597" y="918819"/>
                  </a:lnTo>
                  <a:lnTo>
                    <a:pt x="4137139" y="918819"/>
                  </a:lnTo>
                  <a:lnTo>
                    <a:pt x="4142841" y="913117"/>
                  </a:lnTo>
                  <a:lnTo>
                    <a:pt x="4142841" y="762076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89037" y="4111235"/>
              <a:ext cx="492125" cy="0"/>
            </a:xfrm>
            <a:custGeom>
              <a:avLst/>
              <a:gdLst/>
              <a:ahLst/>
              <a:cxnLst/>
              <a:rect l="l" t="t" r="r" b="b"/>
              <a:pathLst>
                <a:path w="492125">
                  <a:moveTo>
                    <a:pt x="0" y="0"/>
                  </a:moveTo>
                  <a:lnTo>
                    <a:pt x="491680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6838" y="4070372"/>
              <a:ext cx="81724" cy="817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1192" y="4070244"/>
              <a:ext cx="105500" cy="8198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30261" y="5291835"/>
              <a:ext cx="3787140" cy="438784"/>
            </a:xfrm>
            <a:custGeom>
              <a:avLst/>
              <a:gdLst/>
              <a:ahLst/>
              <a:cxnLst/>
              <a:rect l="l" t="t" r="r" b="b"/>
              <a:pathLst>
                <a:path w="3787140" h="438785">
                  <a:moveTo>
                    <a:pt x="337947" y="281698"/>
                  </a:moveTo>
                  <a:lnTo>
                    <a:pt x="329996" y="242316"/>
                  </a:lnTo>
                  <a:lnTo>
                    <a:pt x="308330" y="210172"/>
                  </a:lnTo>
                  <a:lnTo>
                    <a:pt x="276174" y="188493"/>
                  </a:lnTo>
                  <a:lnTo>
                    <a:pt x="236791" y="180543"/>
                  </a:lnTo>
                  <a:lnTo>
                    <a:pt x="212699" y="180543"/>
                  </a:lnTo>
                  <a:lnTo>
                    <a:pt x="234416" y="165201"/>
                  </a:lnTo>
                  <a:lnTo>
                    <a:pt x="251066" y="144538"/>
                  </a:lnTo>
                  <a:lnTo>
                    <a:pt x="261493" y="119722"/>
                  </a:lnTo>
                  <a:lnTo>
                    <a:pt x="264515" y="91922"/>
                  </a:lnTo>
                  <a:lnTo>
                    <a:pt x="256438" y="57175"/>
                  </a:lnTo>
                  <a:lnTo>
                    <a:pt x="236728" y="28409"/>
                  </a:lnTo>
                  <a:lnTo>
                    <a:pt x="208153" y="8407"/>
                  </a:lnTo>
                  <a:lnTo>
                    <a:pt x="173494" y="0"/>
                  </a:lnTo>
                  <a:lnTo>
                    <a:pt x="134708" y="6210"/>
                  </a:lnTo>
                  <a:lnTo>
                    <a:pt x="102857" y="26428"/>
                  </a:lnTo>
                  <a:lnTo>
                    <a:pt x="81292" y="57315"/>
                  </a:lnTo>
                  <a:lnTo>
                    <a:pt x="73367" y="95491"/>
                  </a:lnTo>
                  <a:lnTo>
                    <a:pt x="77139" y="122186"/>
                  </a:lnTo>
                  <a:lnTo>
                    <a:pt x="87757" y="145961"/>
                  </a:lnTo>
                  <a:lnTo>
                    <a:pt x="104152" y="165760"/>
                  </a:lnTo>
                  <a:lnTo>
                    <a:pt x="125260" y="180543"/>
                  </a:lnTo>
                  <a:lnTo>
                    <a:pt x="101168" y="180543"/>
                  </a:lnTo>
                  <a:lnTo>
                    <a:pt x="61785" y="188493"/>
                  </a:lnTo>
                  <a:lnTo>
                    <a:pt x="29629" y="210172"/>
                  </a:lnTo>
                  <a:lnTo>
                    <a:pt x="7950" y="242316"/>
                  </a:lnTo>
                  <a:lnTo>
                    <a:pt x="0" y="281698"/>
                  </a:lnTo>
                  <a:lnTo>
                    <a:pt x="0" y="432752"/>
                  </a:lnTo>
                  <a:lnTo>
                    <a:pt x="5702" y="438442"/>
                  </a:lnTo>
                  <a:lnTo>
                    <a:pt x="332257" y="438442"/>
                  </a:lnTo>
                  <a:lnTo>
                    <a:pt x="337947" y="432752"/>
                  </a:lnTo>
                  <a:lnTo>
                    <a:pt x="337947" y="281698"/>
                  </a:lnTo>
                  <a:close/>
                </a:path>
                <a:path w="3787140" h="438785">
                  <a:moveTo>
                    <a:pt x="2008263" y="281698"/>
                  </a:moveTo>
                  <a:lnTo>
                    <a:pt x="2000326" y="242316"/>
                  </a:lnTo>
                  <a:lnTo>
                    <a:pt x="1978647" y="210172"/>
                  </a:lnTo>
                  <a:lnTo>
                    <a:pt x="1946490" y="188493"/>
                  </a:lnTo>
                  <a:lnTo>
                    <a:pt x="1907108" y="180543"/>
                  </a:lnTo>
                  <a:lnTo>
                    <a:pt x="1883016" y="180543"/>
                  </a:lnTo>
                  <a:lnTo>
                    <a:pt x="1904733" y="165201"/>
                  </a:lnTo>
                  <a:lnTo>
                    <a:pt x="1921383" y="144538"/>
                  </a:lnTo>
                  <a:lnTo>
                    <a:pt x="1931809" y="119722"/>
                  </a:lnTo>
                  <a:lnTo>
                    <a:pt x="1934832" y="91922"/>
                  </a:lnTo>
                  <a:lnTo>
                    <a:pt x="1926755" y="57175"/>
                  </a:lnTo>
                  <a:lnTo>
                    <a:pt x="1907044" y="28409"/>
                  </a:lnTo>
                  <a:lnTo>
                    <a:pt x="1878469" y="8407"/>
                  </a:lnTo>
                  <a:lnTo>
                    <a:pt x="1843811" y="0"/>
                  </a:lnTo>
                  <a:lnTo>
                    <a:pt x="1805025" y="6210"/>
                  </a:lnTo>
                  <a:lnTo>
                    <a:pt x="1773174" y="26428"/>
                  </a:lnTo>
                  <a:lnTo>
                    <a:pt x="1751609" y="57315"/>
                  </a:lnTo>
                  <a:lnTo>
                    <a:pt x="1743684" y="95491"/>
                  </a:lnTo>
                  <a:lnTo>
                    <a:pt x="1747456" y="122186"/>
                  </a:lnTo>
                  <a:lnTo>
                    <a:pt x="1758073" y="145961"/>
                  </a:lnTo>
                  <a:lnTo>
                    <a:pt x="1774469" y="165760"/>
                  </a:lnTo>
                  <a:lnTo>
                    <a:pt x="1795576" y="180543"/>
                  </a:lnTo>
                  <a:lnTo>
                    <a:pt x="1771484" y="180543"/>
                  </a:lnTo>
                  <a:lnTo>
                    <a:pt x="1732102" y="188493"/>
                  </a:lnTo>
                  <a:lnTo>
                    <a:pt x="1699945" y="210172"/>
                  </a:lnTo>
                  <a:lnTo>
                    <a:pt x="1678266" y="242316"/>
                  </a:lnTo>
                  <a:lnTo>
                    <a:pt x="1670316" y="281698"/>
                  </a:lnTo>
                  <a:lnTo>
                    <a:pt x="1670316" y="432752"/>
                  </a:lnTo>
                  <a:lnTo>
                    <a:pt x="1676019" y="438442"/>
                  </a:lnTo>
                  <a:lnTo>
                    <a:pt x="2002574" y="438442"/>
                  </a:lnTo>
                  <a:lnTo>
                    <a:pt x="2008263" y="432752"/>
                  </a:lnTo>
                  <a:lnTo>
                    <a:pt x="2008263" y="281698"/>
                  </a:lnTo>
                  <a:close/>
                </a:path>
                <a:path w="3787140" h="438785">
                  <a:moveTo>
                    <a:pt x="2909265" y="281698"/>
                  </a:moveTo>
                  <a:lnTo>
                    <a:pt x="2901327" y="242316"/>
                  </a:lnTo>
                  <a:lnTo>
                    <a:pt x="2879648" y="210172"/>
                  </a:lnTo>
                  <a:lnTo>
                    <a:pt x="2847492" y="188493"/>
                  </a:lnTo>
                  <a:lnTo>
                    <a:pt x="2808122" y="180543"/>
                  </a:lnTo>
                  <a:lnTo>
                    <a:pt x="2784030" y="180543"/>
                  </a:lnTo>
                  <a:lnTo>
                    <a:pt x="2805734" y="165201"/>
                  </a:lnTo>
                  <a:lnTo>
                    <a:pt x="2822384" y="144538"/>
                  </a:lnTo>
                  <a:lnTo>
                    <a:pt x="2832811" y="119722"/>
                  </a:lnTo>
                  <a:lnTo>
                    <a:pt x="2835846" y="91922"/>
                  </a:lnTo>
                  <a:lnTo>
                    <a:pt x="2827769" y="57175"/>
                  </a:lnTo>
                  <a:lnTo>
                    <a:pt x="2808046" y="28409"/>
                  </a:lnTo>
                  <a:lnTo>
                    <a:pt x="2779471" y="8407"/>
                  </a:lnTo>
                  <a:lnTo>
                    <a:pt x="2744813" y="0"/>
                  </a:lnTo>
                  <a:lnTo>
                    <a:pt x="2706027" y="6210"/>
                  </a:lnTo>
                  <a:lnTo>
                    <a:pt x="2674188" y="26428"/>
                  </a:lnTo>
                  <a:lnTo>
                    <a:pt x="2652623" y="57315"/>
                  </a:lnTo>
                  <a:lnTo>
                    <a:pt x="2644686" y="95491"/>
                  </a:lnTo>
                  <a:lnTo>
                    <a:pt x="2648470" y="122186"/>
                  </a:lnTo>
                  <a:lnTo>
                    <a:pt x="2659075" y="145961"/>
                  </a:lnTo>
                  <a:lnTo>
                    <a:pt x="2675471" y="165760"/>
                  </a:lnTo>
                  <a:lnTo>
                    <a:pt x="2696578" y="180543"/>
                  </a:lnTo>
                  <a:lnTo>
                    <a:pt x="2672486" y="180543"/>
                  </a:lnTo>
                  <a:lnTo>
                    <a:pt x="2633116" y="188493"/>
                  </a:lnTo>
                  <a:lnTo>
                    <a:pt x="2600960" y="210172"/>
                  </a:lnTo>
                  <a:lnTo>
                    <a:pt x="2579281" y="242316"/>
                  </a:lnTo>
                  <a:lnTo>
                    <a:pt x="2571331" y="281698"/>
                  </a:lnTo>
                  <a:lnTo>
                    <a:pt x="2571331" y="432752"/>
                  </a:lnTo>
                  <a:lnTo>
                    <a:pt x="2577020" y="438442"/>
                  </a:lnTo>
                  <a:lnTo>
                    <a:pt x="2903575" y="438442"/>
                  </a:lnTo>
                  <a:lnTo>
                    <a:pt x="2909265" y="432752"/>
                  </a:lnTo>
                  <a:lnTo>
                    <a:pt x="2909265" y="281698"/>
                  </a:lnTo>
                  <a:close/>
                </a:path>
                <a:path w="3787140" h="438785">
                  <a:moveTo>
                    <a:pt x="3787063" y="281698"/>
                  </a:moveTo>
                  <a:lnTo>
                    <a:pt x="3779113" y="242316"/>
                  </a:lnTo>
                  <a:lnTo>
                    <a:pt x="3757434" y="210172"/>
                  </a:lnTo>
                  <a:lnTo>
                    <a:pt x="3725278" y="188493"/>
                  </a:lnTo>
                  <a:lnTo>
                    <a:pt x="3685908" y="180543"/>
                  </a:lnTo>
                  <a:lnTo>
                    <a:pt x="3661816" y="180543"/>
                  </a:lnTo>
                  <a:lnTo>
                    <a:pt x="3683520" y="165201"/>
                  </a:lnTo>
                  <a:lnTo>
                    <a:pt x="3700170" y="144538"/>
                  </a:lnTo>
                  <a:lnTo>
                    <a:pt x="3710597" y="119722"/>
                  </a:lnTo>
                  <a:lnTo>
                    <a:pt x="3713632" y="91922"/>
                  </a:lnTo>
                  <a:lnTo>
                    <a:pt x="3705555" y="57175"/>
                  </a:lnTo>
                  <a:lnTo>
                    <a:pt x="3685844" y="28409"/>
                  </a:lnTo>
                  <a:lnTo>
                    <a:pt x="3657269" y="8407"/>
                  </a:lnTo>
                  <a:lnTo>
                    <a:pt x="3622598" y="0"/>
                  </a:lnTo>
                  <a:lnTo>
                    <a:pt x="3583813" y="6210"/>
                  </a:lnTo>
                  <a:lnTo>
                    <a:pt x="3551974" y="26428"/>
                  </a:lnTo>
                  <a:lnTo>
                    <a:pt x="3530409" y="57315"/>
                  </a:lnTo>
                  <a:lnTo>
                    <a:pt x="3522484" y="95491"/>
                  </a:lnTo>
                  <a:lnTo>
                    <a:pt x="3526256" y="122186"/>
                  </a:lnTo>
                  <a:lnTo>
                    <a:pt x="3536873" y="145961"/>
                  </a:lnTo>
                  <a:lnTo>
                    <a:pt x="3553256" y="165760"/>
                  </a:lnTo>
                  <a:lnTo>
                    <a:pt x="3574364" y="180543"/>
                  </a:lnTo>
                  <a:lnTo>
                    <a:pt x="3550272" y="180543"/>
                  </a:lnTo>
                  <a:lnTo>
                    <a:pt x="3510902" y="188493"/>
                  </a:lnTo>
                  <a:lnTo>
                    <a:pt x="3478746" y="210172"/>
                  </a:lnTo>
                  <a:lnTo>
                    <a:pt x="3457067" y="242316"/>
                  </a:lnTo>
                  <a:lnTo>
                    <a:pt x="3449116" y="281698"/>
                  </a:lnTo>
                  <a:lnTo>
                    <a:pt x="3449116" y="432752"/>
                  </a:lnTo>
                  <a:lnTo>
                    <a:pt x="3454819" y="438442"/>
                  </a:lnTo>
                  <a:lnTo>
                    <a:pt x="3781361" y="438442"/>
                  </a:lnTo>
                  <a:lnTo>
                    <a:pt x="3787063" y="432752"/>
                  </a:lnTo>
                  <a:lnTo>
                    <a:pt x="3787063" y="28169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6796382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7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96382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7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43317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1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5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3" y="28412"/>
                </a:lnTo>
                <a:lnTo>
                  <a:pt x="256437" y="57183"/>
                </a:lnTo>
                <a:lnTo>
                  <a:pt x="264516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1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43317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1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5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3" y="28412"/>
                </a:lnTo>
                <a:lnTo>
                  <a:pt x="256437" y="57183"/>
                </a:lnTo>
                <a:lnTo>
                  <a:pt x="264516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1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37211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3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37211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3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0574" y="3027200"/>
            <a:ext cx="726694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latin typeface="+mj-lt"/>
              </a:rPr>
              <a:t>Как составлять опросы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450" y="589530"/>
            <a:ext cx="8566785" cy="108568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4000" spc="400" dirty="0"/>
              <a:t>Как</a:t>
            </a:r>
            <a:r>
              <a:rPr sz="4000" spc="50" dirty="0"/>
              <a:t> </a:t>
            </a:r>
            <a:r>
              <a:rPr sz="4000" spc="550" dirty="0"/>
              <a:t>же</a:t>
            </a:r>
            <a:r>
              <a:rPr sz="4000" spc="55" dirty="0"/>
              <a:t> </a:t>
            </a:r>
            <a:r>
              <a:rPr sz="4000" spc="215" dirty="0"/>
              <a:t>тогда</a:t>
            </a:r>
            <a:r>
              <a:rPr sz="4000" spc="55" dirty="0"/>
              <a:t> </a:t>
            </a:r>
            <a:r>
              <a:rPr sz="4000" spc="180" dirty="0"/>
              <a:t>создать</a:t>
            </a:r>
            <a:r>
              <a:rPr sz="4000" spc="55" dirty="0"/>
              <a:t> </a:t>
            </a:r>
            <a:r>
              <a:rPr sz="4000" spc="235" dirty="0"/>
              <a:t>продукт, </a:t>
            </a:r>
            <a:r>
              <a:rPr sz="4000" spc="250" dirty="0"/>
              <a:t>который</a:t>
            </a:r>
            <a:r>
              <a:rPr sz="4000" spc="60" dirty="0"/>
              <a:t> </a:t>
            </a:r>
            <a:r>
              <a:rPr sz="4000" spc="215" dirty="0"/>
              <a:t>будет</a:t>
            </a:r>
            <a:r>
              <a:rPr sz="4000" spc="60" dirty="0"/>
              <a:t> </a:t>
            </a:r>
            <a:r>
              <a:rPr sz="4000" spc="180" dirty="0"/>
              <a:t>востребованным?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7603" y="4620005"/>
            <a:ext cx="2406015" cy="629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05" marR="5080" indent="-129539">
              <a:lnSpc>
                <a:spcPct val="110000"/>
              </a:lnSpc>
              <a:spcBef>
                <a:spcPts val="100"/>
              </a:spcBef>
            </a:pPr>
            <a:r>
              <a:rPr sz="1800" b="1" spc="85" dirty="0">
                <a:latin typeface="Arial"/>
                <a:cs typeface="Arial"/>
              </a:rPr>
              <a:t>Проанализировать </a:t>
            </a:r>
            <a:r>
              <a:rPr sz="1800" b="1" spc="105" dirty="0">
                <a:latin typeface="Arial"/>
                <a:cs typeface="Arial"/>
              </a:rPr>
              <a:t>Вашу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spc="85" dirty="0">
                <a:latin typeface="Arial"/>
                <a:cs typeface="Arial"/>
              </a:rPr>
              <a:t>аудиторию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28171" y="4647437"/>
            <a:ext cx="35731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7485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Arial"/>
                <a:cs typeface="Arial"/>
              </a:rPr>
              <a:t>Составить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120" dirty="0">
                <a:latin typeface="Arial"/>
                <a:cs typeface="Arial"/>
              </a:rPr>
              <a:t>продукт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75" dirty="0">
                <a:latin typeface="Arial"/>
                <a:cs typeface="Arial"/>
              </a:rPr>
              <a:t>точно </a:t>
            </a:r>
            <a:r>
              <a:rPr sz="1800" b="1" spc="105" dirty="0">
                <a:latin typeface="Arial"/>
                <a:cs typeface="Arial"/>
              </a:rPr>
              <a:t>под</a:t>
            </a:r>
            <a:r>
              <a:rPr sz="1800" b="1" spc="25" dirty="0">
                <a:latin typeface="Arial"/>
                <a:cs typeface="Arial"/>
              </a:rPr>
              <a:t> </a:t>
            </a:r>
            <a:r>
              <a:rPr sz="1800" b="1" spc="100" dirty="0">
                <a:latin typeface="Arial"/>
                <a:cs typeface="Arial"/>
              </a:rPr>
              <a:t>потребности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90" dirty="0">
                <a:latin typeface="Arial"/>
                <a:cs typeface="Arial"/>
              </a:rPr>
              <a:t>аудитории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5602" y="2534335"/>
            <a:ext cx="1789349" cy="17893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19776" y="2534324"/>
            <a:ext cx="1789349" cy="178932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414000" y="3265037"/>
            <a:ext cx="1093470" cy="328295"/>
            <a:chOff x="5414000" y="3265037"/>
            <a:chExt cx="1093470" cy="328295"/>
          </a:xfrm>
        </p:grpSpPr>
        <p:sp>
          <p:nvSpPr>
            <p:cNvPr id="8" name="object 8"/>
            <p:cNvSpPr/>
            <p:nvPr/>
          </p:nvSpPr>
          <p:spPr>
            <a:xfrm>
              <a:off x="5414000" y="3428999"/>
              <a:ext cx="709930" cy="0"/>
            </a:xfrm>
            <a:custGeom>
              <a:avLst/>
              <a:gdLst/>
              <a:ahLst/>
              <a:cxnLst/>
              <a:rect l="l" t="t" r="r" b="b"/>
              <a:pathLst>
                <a:path w="709929">
                  <a:moveTo>
                    <a:pt x="0" y="0"/>
                  </a:moveTo>
                  <a:lnTo>
                    <a:pt x="709499" y="0"/>
                  </a:lnTo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23500" y="3303137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3"/>
                  </a:moveTo>
                  <a:lnTo>
                    <a:pt x="0" y="0"/>
                  </a:lnTo>
                  <a:lnTo>
                    <a:pt x="345802" y="125861"/>
                  </a:lnTo>
                  <a:lnTo>
                    <a:pt x="0" y="2517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23500" y="3303137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3"/>
                  </a:moveTo>
                  <a:lnTo>
                    <a:pt x="345802" y="125861"/>
                  </a:lnTo>
                  <a:lnTo>
                    <a:pt x="0" y="0"/>
                  </a:lnTo>
                  <a:lnTo>
                    <a:pt x="0" y="251723"/>
                  </a:lnTo>
                  <a:close/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62" y="2673749"/>
            <a:ext cx="8431530" cy="1749197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348615">
              <a:lnSpc>
                <a:spcPct val="100000"/>
              </a:lnSpc>
              <a:spcBef>
                <a:spcPts val="560"/>
              </a:spcBef>
            </a:pPr>
            <a:r>
              <a:rPr sz="2800" b="1" spc="225" dirty="0">
                <a:latin typeface="Arial"/>
                <a:cs typeface="Arial"/>
              </a:rPr>
              <a:t>WHO</a:t>
            </a:r>
            <a:r>
              <a:rPr lang="ru-RU" sz="2800" b="1" spc="225" dirty="0">
                <a:latin typeface="Arial"/>
                <a:cs typeface="Arial"/>
              </a:rPr>
              <a:t>?</a:t>
            </a:r>
            <a:r>
              <a:rPr lang="ru-RU" sz="2800" b="1" spc="40" dirty="0">
                <a:latin typeface="Arial"/>
                <a:cs typeface="Arial"/>
              </a:rPr>
              <a:t> 		</a:t>
            </a:r>
            <a:r>
              <a:rPr lang="ru-RU" dirty="0"/>
              <a:t>Кого мы хотим изучить?</a:t>
            </a:r>
          </a:p>
          <a:p>
            <a:pPr marL="348615">
              <a:lnSpc>
                <a:spcPct val="100000"/>
              </a:lnSpc>
              <a:spcBef>
                <a:spcPts val="1515"/>
              </a:spcBef>
            </a:pPr>
            <a:r>
              <a:rPr sz="2800" b="1" spc="195" dirty="0">
                <a:latin typeface="Arial"/>
                <a:cs typeface="Arial"/>
              </a:rPr>
              <a:t>WHAT?</a:t>
            </a:r>
            <a:r>
              <a:rPr lang="ru-RU" sz="2800" b="1" spc="75" dirty="0">
                <a:latin typeface="Arial"/>
                <a:cs typeface="Arial"/>
              </a:rPr>
              <a:t>		</a:t>
            </a:r>
            <a:r>
              <a:rPr lang="ru-RU" dirty="0"/>
              <a:t>Какую информацию нужно получить от респондентов</a:t>
            </a:r>
            <a:endParaRPr lang="ru-RU" sz="1400" dirty="0">
              <a:latin typeface="Arial"/>
              <a:cs typeface="Arial"/>
            </a:endParaRPr>
          </a:p>
          <a:p>
            <a:pPr marL="348615">
              <a:lnSpc>
                <a:spcPct val="100000"/>
              </a:lnSpc>
              <a:spcBef>
                <a:spcPts val="1515"/>
              </a:spcBef>
            </a:pPr>
            <a:r>
              <a:rPr sz="2800" b="1" spc="210" dirty="0">
                <a:latin typeface="Arial"/>
                <a:cs typeface="Arial"/>
              </a:rPr>
              <a:t>WHY?</a:t>
            </a:r>
            <a:r>
              <a:rPr lang="ru-RU" sz="2800" b="1" spc="75" dirty="0">
                <a:latin typeface="Arial"/>
                <a:cs typeface="Arial"/>
              </a:rPr>
              <a:t>		</a:t>
            </a:r>
            <a:r>
              <a:rPr lang="ru-RU" dirty="0"/>
              <a:t>Для чего нужна эта информация?</a:t>
            </a:r>
            <a:endParaRPr lang="ru-RU" sz="1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8134" y="4589926"/>
            <a:ext cx="8095258" cy="1131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45" dirty="0">
                <a:latin typeface="Arial"/>
                <a:cs typeface="Arial"/>
              </a:rPr>
              <a:t>WHERE</a:t>
            </a:r>
            <a:r>
              <a:rPr lang="ru-RU" sz="2800" b="1" spc="145" dirty="0">
                <a:latin typeface="Arial"/>
                <a:cs typeface="Arial"/>
              </a:rPr>
              <a:t>?</a:t>
            </a:r>
            <a:r>
              <a:rPr lang="ru-RU" sz="2800" b="1" spc="-60" dirty="0">
                <a:latin typeface="Arial"/>
                <a:cs typeface="Arial"/>
              </a:rPr>
              <a:t>	</a:t>
            </a:r>
            <a:r>
              <a:rPr lang="ru-RU" dirty="0"/>
              <a:t>Где контактировать с респондентом?</a:t>
            </a:r>
          </a:p>
          <a:p>
            <a:pPr marL="12700">
              <a:lnSpc>
                <a:spcPct val="100000"/>
              </a:lnSpc>
              <a:spcBef>
                <a:spcPts val="2015"/>
              </a:spcBef>
            </a:pPr>
            <a:r>
              <a:rPr sz="2800" b="1" spc="200" dirty="0">
                <a:latin typeface="Arial"/>
                <a:cs typeface="Arial"/>
              </a:rPr>
              <a:t>WHEN?</a:t>
            </a:r>
            <a:r>
              <a:rPr lang="ru-RU" sz="2800" b="1" spc="95" dirty="0">
                <a:latin typeface="Arial"/>
                <a:cs typeface="Arial"/>
              </a:rPr>
              <a:t>	</a:t>
            </a:r>
            <a:r>
              <a:rPr lang="ru-RU" dirty="0"/>
              <a:t>Когда хотим получить эту информацию?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4887" y="592097"/>
            <a:ext cx="4940300" cy="118745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620"/>
              </a:spcBef>
            </a:pPr>
            <a:r>
              <a:rPr spc="290" dirty="0"/>
              <a:t>Определяем </a:t>
            </a:r>
            <a:r>
              <a:rPr spc="225" dirty="0"/>
              <a:t>основные</a:t>
            </a:r>
            <a:r>
              <a:rPr spc="50" dirty="0"/>
              <a:t> </a:t>
            </a:r>
            <a:r>
              <a:rPr spc="265" dirty="0"/>
              <a:t>задачи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11875" y="3152047"/>
            <a:ext cx="2261870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14" dirty="0">
                <a:solidFill>
                  <a:srgbClr val="0034EC"/>
                </a:solidFill>
                <a:latin typeface="Arial"/>
                <a:cs typeface="Arial"/>
              </a:rPr>
              <a:t>Для</a:t>
            </a:r>
            <a:r>
              <a:rPr sz="1600" spc="-1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spc="125" dirty="0">
                <a:solidFill>
                  <a:srgbClr val="0034EC"/>
                </a:solidFill>
                <a:latin typeface="Arial"/>
                <a:cs typeface="Arial"/>
              </a:rPr>
              <a:t>онлайн-опросов </a:t>
            </a:r>
            <a:r>
              <a:rPr sz="1600" spc="-100" dirty="0">
                <a:solidFill>
                  <a:srgbClr val="0034EC"/>
                </a:solidFill>
                <a:latin typeface="Arial"/>
                <a:cs typeface="Arial"/>
              </a:rPr>
              <a:t>–</a:t>
            </a:r>
            <a:r>
              <a:rPr sz="1600" spc="-1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spc="85" dirty="0">
                <a:solidFill>
                  <a:srgbClr val="0034EC"/>
                </a:solidFill>
                <a:latin typeface="Arial"/>
                <a:cs typeface="Arial"/>
              </a:rPr>
              <a:t>достаточно</a:t>
            </a:r>
            <a:r>
              <a:rPr sz="1600" spc="-1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spc="60" dirty="0">
                <a:solidFill>
                  <a:srgbClr val="0034EC"/>
                </a:solidFill>
                <a:latin typeface="Arial"/>
                <a:cs typeface="Arial"/>
              </a:rPr>
              <a:t>этих </a:t>
            </a:r>
            <a:r>
              <a:rPr sz="1600" spc="85" dirty="0">
                <a:solidFill>
                  <a:srgbClr val="0034EC"/>
                </a:solidFill>
                <a:latin typeface="Arial"/>
                <a:cs typeface="Arial"/>
              </a:rPr>
              <a:t>трех</a:t>
            </a:r>
            <a:r>
              <a:rPr sz="1600" spc="-3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spc="125" dirty="0">
                <a:solidFill>
                  <a:srgbClr val="0034EC"/>
                </a:solidFill>
                <a:latin typeface="Arial"/>
                <a:cs typeface="Arial"/>
              </a:rPr>
              <a:t>вопросов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755" y="1710523"/>
            <a:ext cx="9804400" cy="1325880"/>
          </a:xfrm>
          <a:custGeom>
            <a:avLst/>
            <a:gdLst/>
            <a:ahLst/>
            <a:cxnLst/>
            <a:rect l="l" t="t" r="r" b="b"/>
            <a:pathLst>
              <a:path w="9804400" h="1325880">
                <a:moveTo>
                  <a:pt x="81" y="81"/>
                </a:moveTo>
                <a:lnTo>
                  <a:pt x="9804164" y="81"/>
                </a:lnTo>
                <a:lnTo>
                  <a:pt x="9804164" y="1325781"/>
                </a:lnTo>
                <a:lnTo>
                  <a:pt x="81" y="1325781"/>
                </a:lnTo>
                <a:lnTo>
                  <a:pt x="81" y="81"/>
                </a:lnTo>
                <a:close/>
              </a:path>
            </a:pathLst>
          </a:custGeom>
          <a:ln w="1269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345" dirty="0"/>
              <a:t>Пример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7581" y="1930875"/>
            <a:ext cx="7795895" cy="76327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2800" b="1" spc="120" dirty="0">
                <a:solidFill>
                  <a:srgbClr val="0034EC"/>
                </a:solidFill>
                <a:latin typeface="Arial"/>
                <a:cs typeface="Arial"/>
              </a:rPr>
              <a:t>Задача:</a:t>
            </a:r>
            <a:r>
              <a:rPr sz="2800" b="1" spc="5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Определить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65" dirty="0">
                <a:latin typeface="Arial"/>
                <a:cs typeface="Arial"/>
              </a:rPr>
              <a:t>отношение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280" dirty="0">
                <a:latin typeface="Arial"/>
                <a:cs typeface="Arial"/>
              </a:rPr>
              <a:t>к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65" dirty="0">
                <a:latin typeface="Arial"/>
                <a:cs typeface="Arial"/>
              </a:rPr>
              <a:t>здоровому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70" dirty="0">
                <a:latin typeface="Arial"/>
                <a:cs typeface="Arial"/>
              </a:rPr>
              <a:t>питанию </a:t>
            </a:r>
            <a:r>
              <a:rPr sz="2000" spc="145" dirty="0">
                <a:latin typeface="Arial"/>
                <a:cs typeface="Arial"/>
              </a:rPr>
              <a:t>в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80" dirty="0">
                <a:latin typeface="Arial"/>
                <a:cs typeface="Arial"/>
              </a:rPr>
              <a:t>кафе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65" dirty="0">
                <a:latin typeface="Arial"/>
                <a:cs typeface="Arial"/>
              </a:rPr>
              <a:t>среди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55" dirty="0">
                <a:latin typeface="Arial"/>
                <a:cs typeface="Arial"/>
              </a:rPr>
              <a:t>жителей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85" dirty="0">
                <a:latin typeface="Arial"/>
                <a:cs typeface="Arial"/>
              </a:rPr>
              <a:t>РФ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45" dirty="0">
                <a:latin typeface="Arial"/>
                <a:cs typeface="Arial"/>
              </a:rPr>
              <a:t>в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14" dirty="0">
                <a:latin typeface="Arial"/>
                <a:cs typeface="Arial"/>
              </a:rPr>
              <a:t>возрасте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00" dirty="0">
                <a:latin typeface="Arial"/>
                <a:cs typeface="Arial"/>
              </a:rPr>
              <a:t>20-</a:t>
            </a:r>
            <a:r>
              <a:rPr sz="2000" spc="55" dirty="0">
                <a:latin typeface="Arial"/>
                <a:cs typeface="Arial"/>
              </a:rPr>
              <a:t>29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35" dirty="0">
                <a:latin typeface="Arial"/>
                <a:cs typeface="Arial"/>
              </a:rPr>
              <a:t>лет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862" y="3731697"/>
            <a:ext cx="1231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204" dirty="0">
                <a:latin typeface="Arial"/>
                <a:cs typeface="Arial"/>
              </a:rPr>
              <a:t>WHO?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19864" y="3858697"/>
            <a:ext cx="3947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0" dirty="0">
                <a:latin typeface="Arial"/>
                <a:cs typeface="Arial"/>
              </a:rPr>
              <a:t>жителей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165" dirty="0">
                <a:latin typeface="Arial"/>
                <a:cs typeface="Arial"/>
              </a:rPr>
              <a:t>РФ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30" dirty="0">
                <a:latin typeface="Arial"/>
                <a:cs typeface="Arial"/>
              </a:rPr>
              <a:t>в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возрасте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20-</a:t>
            </a:r>
            <a:r>
              <a:rPr sz="1800" dirty="0">
                <a:latin typeface="Arial"/>
                <a:cs typeface="Arial"/>
              </a:rPr>
              <a:t>25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25" dirty="0">
                <a:latin typeface="Arial"/>
                <a:cs typeface="Arial"/>
              </a:rPr>
              <a:t>лет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4862" y="4287322"/>
            <a:ext cx="67487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95" dirty="0">
                <a:latin typeface="Arial"/>
                <a:cs typeface="Arial"/>
              </a:rPr>
              <a:t>WHAT?</a:t>
            </a:r>
            <a:r>
              <a:rPr sz="2800" b="1" spc="60" dirty="0">
                <a:latin typeface="Arial"/>
                <a:cs typeface="Arial"/>
              </a:rPr>
              <a:t> </a:t>
            </a:r>
            <a:r>
              <a:rPr sz="1800" spc="145" dirty="0">
                <a:latin typeface="Arial"/>
                <a:cs typeface="Arial"/>
              </a:rPr>
              <a:t>отношение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250" dirty="0">
                <a:latin typeface="Arial"/>
                <a:cs typeface="Arial"/>
              </a:rPr>
              <a:t>к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145" dirty="0">
                <a:latin typeface="Arial"/>
                <a:cs typeface="Arial"/>
              </a:rPr>
              <a:t>здоровому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160" dirty="0">
                <a:latin typeface="Arial"/>
                <a:cs typeface="Arial"/>
              </a:rPr>
              <a:t>питанию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145" dirty="0">
                <a:latin typeface="Arial"/>
                <a:cs typeface="Arial"/>
              </a:rPr>
              <a:t>вне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дома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4862" y="4839772"/>
            <a:ext cx="1186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90" dirty="0">
                <a:latin typeface="Arial"/>
                <a:cs typeface="Arial"/>
              </a:rPr>
              <a:t>WHY?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6133" y="4966772"/>
            <a:ext cx="8949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latin typeface="Arial"/>
                <a:cs typeface="Arial"/>
              </a:rPr>
              <a:t>оценить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30" dirty="0">
                <a:latin typeface="Arial"/>
                <a:cs typeface="Arial"/>
              </a:rPr>
              <a:t>потенциал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открытия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сети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кафе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40" dirty="0">
                <a:latin typeface="Arial"/>
                <a:cs typeface="Arial"/>
              </a:rPr>
              <a:t>здорового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55" dirty="0">
                <a:latin typeface="Arial"/>
                <a:cs typeface="Arial"/>
              </a:rPr>
              <a:t>питания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для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40" dirty="0">
                <a:latin typeface="Arial"/>
                <a:cs typeface="Arial"/>
              </a:rPr>
              <a:t>молодежи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4862" y="476680"/>
            <a:ext cx="992175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pc="185" dirty="0"/>
              <a:t>Выявляем</a:t>
            </a:r>
            <a:r>
              <a:rPr lang="ru-RU" spc="50" dirty="0"/>
              <a:t> </a:t>
            </a:r>
            <a:r>
              <a:rPr lang="ru-RU" spc="215" dirty="0"/>
              <a:t>основные </a:t>
            </a:r>
            <a:r>
              <a:rPr lang="ru-RU" spc="315" dirty="0"/>
              <a:t>блоки</a:t>
            </a:r>
            <a:r>
              <a:rPr lang="ru-RU" spc="70" dirty="0"/>
              <a:t> </a:t>
            </a:r>
            <a:r>
              <a:rPr lang="ru-RU" spc="175" dirty="0"/>
              <a:t>вопросов</a:t>
            </a:r>
            <a:endParaRPr spc="175" dirty="0"/>
          </a:p>
        </p:txBody>
      </p:sp>
      <p:sp>
        <p:nvSpPr>
          <p:cNvPr id="6" name="object 6"/>
          <p:cNvSpPr txBox="1"/>
          <p:nvPr/>
        </p:nvSpPr>
        <p:spPr>
          <a:xfrm>
            <a:off x="804862" y="1450464"/>
            <a:ext cx="7799705" cy="1582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1800" b="1" dirty="0">
                <a:latin typeface="Arial"/>
                <a:cs typeface="Arial"/>
              </a:rPr>
              <a:t>Про что </a:t>
            </a:r>
            <a:r>
              <a:rPr lang="ru-RU" sz="1800" dirty="0">
                <a:latin typeface="Arial"/>
                <a:cs typeface="Arial"/>
              </a:rPr>
              <a:t>именно хотим узнать?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1800" dirty="0">
                <a:latin typeface="Arial"/>
                <a:cs typeface="Arial"/>
              </a:rPr>
              <a:t>Какие </a:t>
            </a:r>
            <a:r>
              <a:rPr lang="ru-RU" sz="1800" b="1" dirty="0">
                <a:latin typeface="Arial"/>
                <a:cs typeface="Arial"/>
              </a:rPr>
              <a:t>метрики</a:t>
            </a:r>
            <a:r>
              <a:rPr lang="ru-RU" sz="1800" dirty="0">
                <a:latin typeface="Arial"/>
                <a:cs typeface="Arial"/>
              </a:rPr>
              <a:t> позволяют ответить нам на наш вопрос?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1800" dirty="0">
                <a:latin typeface="Arial"/>
                <a:cs typeface="Arial"/>
              </a:rPr>
              <a:t>Какие </a:t>
            </a:r>
            <a:r>
              <a:rPr lang="ru-RU" sz="1800" b="1" dirty="0">
                <a:latin typeface="Arial"/>
                <a:cs typeface="Arial"/>
              </a:rPr>
              <a:t>вопросы</a:t>
            </a:r>
            <a:r>
              <a:rPr lang="ru-RU" sz="1800" dirty="0">
                <a:latin typeface="Arial"/>
                <a:cs typeface="Arial"/>
              </a:rPr>
              <a:t> позволят определить нам портрет респондента?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ü"/>
            </a:pPr>
            <a:r>
              <a:rPr lang="ru-RU" sz="1800" dirty="0">
                <a:latin typeface="Arial"/>
                <a:cs typeface="Arial"/>
              </a:rPr>
              <a:t>Какая </a:t>
            </a:r>
            <a:r>
              <a:rPr lang="ru-RU" sz="1800" b="1" dirty="0">
                <a:latin typeface="Arial"/>
                <a:cs typeface="Arial"/>
              </a:rPr>
              <a:t>формулировка вопроса </a:t>
            </a:r>
            <a:r>
              <a:rPr lang="ru-RU" sz="1800" dirty="0">
                <a:latin typeface="Arial"/>
                <a:cs typeface="Arial"/>
              </a:rPr>
              <a:t>подходит для наших целей?</a:t>
            </a: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F0A4F5AB-9E5B-7BB4-3727-0AA7C0607890}"/>
              </a:ext>
            </a:extLst>
          </p:cNvPr>
          <p:cNvSpPr txBox="1">
            <a:spLocks/>
          </p:cNvSpPr>
          <p:nvPr/>
        </p:nvSpPr>
        <p:spPr>
          <a:xfrm>
            <a:off x="838200" y="3316801"/>
            <a:ext cx="6430108" cy="746305"/>
          </a:xfrm>
          <a:prstGeom prst="rect">
            <a:avLst/>
          </a:prstGeom>
        </p:spPr>
        <p:txBody>
          <a:bodyPr vert="horz" wrap="square" lIns="0" tIns="6852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spc="235"/>
              <a:t>Типы</a:t>
            </a:r>
            <a:r>
              <a:rPr lang="ru-RU" spc="65"/>
              <a:t> </a:t>
            </a:r>
            <a:r>
              <a:rPr lang="ru-RU" spc="175"/>
              <a:t>вопросов</a:t>
            </a:r>
            <a:endParaRPr lang="ru-RU" spc="175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086F8257-6902-5E2D-8AA8-CDDAD317233D}"/>
              </a:ext>
            </a:extLst>
          </p:cNvPr>
          <p:cNvSpPr txBox="1"/>
          <p:nvPr/>
        </p:nvSpPr>
        <p:spPr>
          <a:xfrm>
            <a:off x="2027626" y="4547489"/>
            <a:ext cx="3324860" cy="6381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000" b="1" spc="130" dirty="0">
                <a:solidFill>
                  <a:srgbClr val="0034EC"/>
                </a:solidFill>
                <a:latin typeface="Arial"/>
                <a:cs typeface="Arial"/>
              </a:rPr>
              <a:t>Открытые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600" spc="105" dirty="0">
                <a:latin typeface="Arial"/>
                <a:cs typeface="Arial"/>
              </a:rPr>
              <a:t>без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указания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05" dirty="0">
                <a:latin typeface="Arial"/>
                <a:cs typeface="Arial"/>
              </a:rPr>
              <a:t>вариантов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45" dirty="0">
                <a:latin typeface="Arial"/>
                <a:cs typeface="Arial"/>
              </a:rPr>
              <a:t>ответа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87CD7693-515F-2B23-004B-2016203660FA}"/>
              </a:ext>
            </a:extLst>
          </p:cNvPr>
          <p:cNvSpPr txBox="1"/>
          <p:nvPr/>
        </p:nvSpPr>
        <p:spPr>
          <a:xfrm>
            <a:off x="2027626" y="5337104"/>
            <a:ext cx="4549140" cy="576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solidFill>
                  <a:srgbClr val="0034EC"/>
                </a:solidFill>
                <a:latin typeface="Arial"/>
                <a:cs typeface="Arial"/>
              </a:rPr>
              <a:t>Закрытые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600" spc="95" dirty="0">
                <a:latin typeface="Arial"/>
                <a:cs typeface="Arial"/>
              </a:rPr>
              <a:t>с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указанием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135" dirty="0">
                <a:latin typeface="Arial"/>
                <a:cs typeface="Arial"/>
              </a:rPr>
              <a:t>конкретных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105" dirty="0">
                <a:latin typeface="Arial"/>
                <a:cs typeface="Arial"/>
              </a:rPr>
              <a:t>вариантов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45" dirty="0">
                <a:latin typeface="Arial"/>
                <a:cs typeface="Arial"/>
              </a:rPr>
              <a:t>ответа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687F3048-B1CC-F810-FB63-D07BCBDB1EC8}"/>
              </a:ext>
            </a:extLst>
          </p:cNvPr>
          <p:cNvSpPr txBox="1"/>
          <p:nvPr/>
        </p:nvSpPr>
        <p:spPr>
          <a:xfrm>
            <a:off x="891408" y="4474436"/>
            <a:ext cx="93726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100"/>
              </a:spcBef>
            </a:pPr>
            <a:r>
              <a:rPr sz="4800" b="1" spc="35" dirty="0">
                <a:solidFill>
                  <a:srgbClr val="0034EC"/>
                </a:solidFill>
                <a:latin typeface="Arial"/>
                <a:cs typeface="Arial"/>
              </a:rPr>
              <a:t>#1</a:t>
            </a:r>
            <a:r>
              <a:rPr sz="4800" b="1" spc="545" dirty="0">
                <a:solidFill>
                  <a:srgbClr val="0034EC"/>
                </a:solidFill>
                <a:latin typeface="Arial"/>
                <a:cs typeface="Arial"/>
              </a:rPr>
              <a:t>#2</a:t>
            </a:r>
            <a:endParaRPr sz="4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6350" y="162221"/>
            <a:ext cx="10515600" cy="1177192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Про что стоит помнить</a:t>
            </a:r>
            <a:br>
              <a:rPr lang="ru-RU" spc="155" dirty="0"/>
            </a:br>
            <a:r>
              <a:rPr lang="ru-RU" sz="2800" dirty="0"/>
              <a:t>при составлении опросов</a:t>
            </a:r>
            <a:endParaRPr lang="ru-RU" sz="2800" spc="155" dirty="0"/>
          </a:p>
        </p:txBody>
      </p:sp>
      <p:sp>
        <p:nvSpPr>
          <p:cNvPr id="7" name="object 7"/>
          <p:cNvSpPr txBox="1"/>
          <p:nvPr/>
        </p:nvSpPr>
        <p:spPr>
          <a:xfrm>
            <a:off x="566350" y="1500345"/>
            <a:ext cx="5175422" cy="5203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b="1" dirty="0">
                <a:solidFill>
                  <a:srgbClr val="0432FF"/>
                </a:solidFill>
                <a:cs typeface="Arial"/>
              </a:rPr>
              <a:t>1. </a:t>
            </a:r>
            <a:r>
              <a:rPr lang="ru-RU" b="1" dirty="0">
                <a:cs typeface="Arial"/>
              </a:rPr>
              <a:t>Добавляйте “фильтрующие” вопросы: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Пол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Возраст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Опыт использования продукта Город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Род деятельности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и т.п.</a:t>
            </a:r>
          </a:p>
          <a:p>
            <a:pPr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b="1" dirty="0">
                <a:solidFill>
                  <a:srgbClr val="0432FF"/>
                </a:solidFill>
                <a:cs typeface="Arial"/>
              </a:rPr>
              <a:t>2. </a:t>
            </a:r>
            <a:r>
              <a:rPr lang="ru-RU" b="1" dirty="0">
                <a:cs typeface="Arial"/>
              </a:rPr>
              <a:t>Минимизируйте кол-во “открытых” вопросов: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Что вы думаете о нашей компании?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Какие магазины онлайн доставки вы знаете?</a:t>
            </a:r>
          </a:p>
          <a:p>
            <a:pPr marL="180000" indent="-1800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Когда вы заказывали в последний раз?</a:t>
            </a:r>
          </a:p>
          <a:p>
            <a:pPr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b="1" dirty="0">
                <a:solidFill>
                  <a:srgbClr val="0432FF"/>
                </a:solidFill>
                <a:cs typeface="Arial"/>
              </a:rPr>
              <a:t>3. </a:t>
            </a:r>
            <a:r>
              <a:rPr lang="ru-RU" b="1" dirty="0">
                <a:cs typeface="Arial"/>
              </a:rPr>
              <a:t>Не забывайте в закрытых вопросах – вариант </a:t>
            </a:r>
            <a:r>
              <a:rPr lang="en-US" b="1" dirty="0">
                <a:cs typeface="Arial"/>
              </a:rPr>
              <a:t>«</a:t>
            </a:r>
            <a:r>
              <a:rPr lang="ru-RU" b="1" dirty="0">
                <a:cs typeface="Arial"/>
              </a:rPr>
              <a:t>другое</a:t>
            </a:r>
            <a:r>
              <a:rPr lang="en-US" b="1" dirty="0">
                <a:cs typeface="Arial"/>
              </a:rPr>
              <a:t>»:</a:t>
            </a:r>
            <a:endParaRPr lang="ru-RU" b="1" dirty="0">
              <a:cs typeface="Arial"/>
            </a:endParaRPr>
          </a:p>
          <a:p>
            <a:pPr>
              <a:spcBef>
                <a:spcPts val="100"/>
              </a:spcBef>
            </a:pPr>
            <a:r>
              <a:rPr lang="ru-RU" i="1" dirty="0">
                <a:cs typeface="Arial"/>
              </a:rPr>
              <a:t>Как вы узнали о нас?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увидел рекламу в соц.</a:t>
            </a:r>
            <a:r>
              <a:rPr lang="en-US" i="1" dirty="0">
                <a:cs typeface="Arial"/>
              </a:rPr>
              <a:t> </a:t>
            </a:r>
            <a:r>
              <a:rPr lang="ru-RU" i="1" dirty="0">
                <a:cs typeface="Arial"/>
              </a:rPr>
              <a:t>сетях;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посоветовали друзья;</a:t>
            </a:r>
          </a:p>
          <a:p>
            <a:pPr marL="216000" indent="-216000">
              <a:spcBef>
                <a:spcPts val="100"/>
              </a:spcBef>
              <a:buFont typeface="Wingdings" pitchFamily="2" charset="2"/>
              <a:buChar char="ü"/>
            </a:pPr>
            <a:r>
              <a:rPr lang="ru-RU" i="1" dirty="0">
                <a:cs typeface="Arial"/>
              </a:rPr>
              <a:t>другое</a:t>
            </a: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38A7730-1B84-135A-60A6-27745BC570DE}"/>
              </a:ext>
            </a:extLst>
          </p:cNvPr>
          <p:cNvSpPr txBox="1"/>
          <p:nvPr/>
        </p:nvSpPr>
        <p:spPr>
          <a:xfrm>
            <a:off x="6040666" y="1500345"/>
            <a:ext cx="5391666" cy="42575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ru-RU" b="1" dirty="0">
                <a:solidFill>
                  <a:srgbClr val="0432FF"/>
                </a:solidFill>
                <a:cs typeface="Arial"/>
              </a:rPr>
              <a:t>4. </a:t>
            </a:r>
            <a:r>
              <a:rPr lang="ru-RU" dirty="0">
                <a:cs typeface="Arial"/>
              </a:rPr>
              <a:t>Если хотите узнать отношение к чему-то через анкету, </a:t>
            </a:r>
            <a:r>
              <a:rPr lang="ru-RU" b="1" dirty="0">
                <a:cs typeface="Arial"/>
              </a:rPr>
              <a:t>используйте вопросы согласия / не согласия с утверждениями</a:t>
            </a:r>
            <a:r>
              <a:rPr lang="ru-RU" dirty="0">
                <a:cs typeface="Arial"/>
              </a:rPr>
              <a:t>:</a:t>
            </a:r>
          </a:p>
          <a:p>
            <a:pPr marL="12700">
              <a:spcBef>
                <a:spcPts val="100"/>
              </a:spcBef>
            </a:pPr>
            <a:r>
              <a:rPr lang="en-US" i="1" dirty="0">
                <a:cs typeface="Arial"/>
              </a:rPr>
              <a:t>«</a:t>
            </a:r>
            <a:r>
              <a:rPr lang="ru-RU" i="1" dirty="0">
                <a:cs typeface="Arial"/>
              </a:rPr>
              <a:t>Оцените, насколько вы согласны со следующим утверждением (от 1 до 5):</a:t>
            </a: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>
                <a:cs typeface="Arial"/>
              </a:rPr>
              <a:t>Заказ Еды – это маленький праздник, возможность побаловать себя</a:t>
            </a:r>
            <a:r>
              <a:rPr lang="en-US" i="1" dirty="0">
                <a:cs typeface="Arial"/>
              </a:rPr>
              <a:t>»</a:t>
            </a:r>
          </a:p>
          <a:p>
            <a:pPr marL="12700">
              <a:spcBef>
                <a:spcPts val="100"/>
              </a:spcBef>
            </a:pPr>
            <a:endParaRPr lang="en-US" dirty="0"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en-US" b="1" dirty="0">
                <a:solidFill>
                  <a:srgbClr val="0432FF"/>
                </a:solidFill>
                <a:cs typeface="Arial"/>
              </a:rPr>
              <a:t>5. </a:t>
            </a:r>
            <a:r>
              <a:rPr lang="ru-RU" b="1" dirty="0">
                <a:cs typeface="Arial"/>
              </a:rPr>
              <a:t>Придерживайтесь единой шкалы оценивания</a:t>
            </a:r>
            <a:br>
              <a:rPr lang="ru-RU" b="1" dirty="0">
                <a:cs typeface="Arial"/>
              </a:rPr>
            </a:br>
            <a:r>
              <a:rPr lang="ru-RU" dirty="0">
                <a:cs typeface="Arial"/>
              </a:rPr>
              <a:t>(от 1 до </a:t>
            </a:r>
            <a:r>
              <a:rPr lang="en-US" dirty="0">
                <a:cs typeface="Arial"/>
              </a:rPr>
              <a:t>5</a:t>
            </a:r>
            <a:r>
              <a:rPr lang="ru-RU" dirty="0">
                <a:cs typeface="Arial"/>
              </a:rPr>
              <a:t>, от 1 до </a:t>
            </a:r>
            <a:r>
              <a:rPr lang="en-US" dirty="0">
                <a:cs typeface="Arial"/>
              </a:rPr>
              <a:t>7 </a:t>
            </a:r>
            <a:r>
              <a:rPr lang="ru-RU" dirty="0">
                <a:cs typeface="Arial"/>
              </a:rPr>
              <a:t>и т.п.)</a:t>
            </a:r>
          </a:p>
          <a:p>
            <a:pPr marL="12700">
              <a:spcBef>
                <a:spcPts val="100"/>
              </a:spcBef>
            </a:pPr>
            <a:endParaRPr lang="ru-RU" dirty="0"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ru-RU" b="1" dirty="0">
                <a:solidFill>
                  <a:srgbClr val="0432FF"/>
                </a:solidFill>
                <a:cs typeface="Arial"/>
              </a:rPr>
              <a:t>6. </a:t>
            </a:r>
            <a:r>
              <a:rPr lang="ru-RU" b="1" dirty="0">
                <a:cs typeface="Arial"/>
              </a:rPr>
              <a:t>Всегда объясняйте шкалу оценок</a:t>
            </a:r>
            <a:r>
              <a:rPr lang="ru-RU" dirty="0">
                <a:cs typeface="Arial"/>
              </a:rPr>
              <a:t> (1 – плохо, 10 – хорошо)</a:t>
            </a:r>
          </a:p>
          <a:p>
            <a:pPr marL="12700">
              <a:spcBef>
                <a:spcPts val="100"/>
              </a:spcBef>
            </a:pPr>
            <a:r>
              <a:rPr lang="en-US" dirty="0">
                <a:cs typeface="Arial"/>
              </a:rPr>
              <a:t>«</a:t>
            </a:r>
            <a:r>
              <a:rPr lang="ru-RU" dirty="0">
                <a:cs typeface="Arial"/>
              </a:rPr>
              <a:t>Заказ Еды – это маленький праздник, возможность побаловать себя</a:t>
            </a:r>
            <a:r>
              <a:rPr lang="en-US" dirty="0">
                <a:cs typeface="Arial"/>
              </a:rPr>
              <a:t>»</a:t>
            </a:r>
            <a:endParaRPr lang="ru-RU" dirty="0">
              <a:cs typeface="Arial"/>
            </a:endParaRPr>
          </a:p>
        </p:txBody>
      </p:sp>
      <p:grpSp>
        <p:nvGrpSpPr>
          <p:cNvPr id="11" name="object 8">
            <a:extLst>
              <a:ext uri="{FF2B5EF4-FFF2-40B4-BE49-F238E27FC236}">
                <a16:creationId xmlns:a16="http://schemas.microsoft.com/office/drawing/2014/main" id="{86FECA0B-4B26-90B3-6D2E-23A895435BBF}"/>
              </a:ext>
            </a:extLst>
          </p:cNvPr>
          <p:cNvGrpSpPr/>
          <p:nvPr/>
        </p:nvGrpSpPr>
        <p:grpSpPr>
          <a:xfrm>
            <a:off x="7319416" y="6059081"/>
            <a:ext cx="2533015" cy="305435"/>
            <a:chOff x="2376696" y="5132327"/>
            <a:chExt cx="2533015" cy="305435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06F6A4C5-676B-23EA-F95C-A591B6FCBD4F}"/>
                </a:ext>
              </a:extLst>
            </p:cNvPr>
            <p:cNvSpPr/>
            <p:nvPr/>
          </p:nvSpPr>
          <p:spPr>
            <a:xfrm>
              <a:off x="2386221" y="5141852"/>
              <a:ext cx="1409700" cy="286385"/>
            </a:xfrm>
            <a:custGeom>
              <a:avLst/>
              <a:gdLst/>
              <a:ahLst/>
              <a:cxnLst/>
              <a:rect l="l" t="t" r="r" b="b"/>
              <a:pathLst>
                <a:path w="1409700" h="286385">
                  <a:moveTo>
                    <a:pt x="0" y="47722"/>
                  </a:move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2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lnTo>
                    <a:pt x="47722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close/>
                </a:path>
                <a:path w="1409700" h="286385">
                  <a:moveTo>
                    <a:pt x="559804" y="47722"/>
                  </a:moveTo>
                  <a:lnTo>
                    <a:pt x="563555" y="29146"/>
                  </a:lnTo>
                  <a:lnTo>
                    <a:pt x="573782" y="13977"/>
                  </a:lnTo>
                  <a:lnTo>
                    <a:pt x="588951" y="3750"/>
                  </a:lnTo>
                  <a:lnTo>
                    <a:pt x="607526" y="0"/>
                  </a:lnTo>
                  <a:lnTo>
                    <a:pt x="798409" y="0"/>
                  </a:lnTo>
                  <a:lnTo>
                    <a:pt x="838114" y="21245"/>
                  </a:lnTo>
                  <a:lnTo>
                    <a:pt x="846131" y="47722"/>
                  </a:lnTo>
                  <a:lnTo>
                    <a:pt x="846131" y="238604"/>
                  </a:lnTo>
                  <a:lnTo>
                    <a:pt x="842381" y="257180"/>
                  </a:lnTo>
                  <a:lnTo>
                    <a:pt x="832154" y="272349"/>
                  </a:lnTo>
                  <a:lnTo>
                    <a:pt x="816985" y="282576"/>
                  </a:lnTo>
                  <a:lnTo>
                    <a:pt x="798409" y="286326"/>
                  </a:lnTo>
                  <a:lnTo>
                    <a:pt x="607526" y="286326"/>
                  </a:lnTo>
                  <a:lnTo>
                    <a:pt x="588951" y="282576"/>
                  </a:lnTo>
                  <a:lnTo>
                    <a:pt x="573782" y="272349"/>
                  </a:lnTo>
                  <a:lnTo>
                    <a:pt x="563555" y="257180"/>
                  </a:lnTo>
                  <a:lnTo>
                    <a:pt x="559804" y="238604"/>
                  </a:lnTo>
                  <a:lnTo>
                    <a:pt x="559804" y="47722"/>
                  </a:lnTo>
                  <a:close/>
                </a:path>
                <a:path w="1409700" h="286385">
                  <a:moveTo>
                    <a:pt x="1123361" y="47722"/>
                  </a:moveTo>
                  <a:lnTo>
                    <a:pt x="1127111" y="29146"/>
                  </a:lnTo>
                  <a:lnTo>
                    <a:pt x="1137339" y="13977"/>
                  </a:lnTo>
                  <a:lnTo>
                    <a:pt x="1152508" y="3750"/>
                  </a:lnTo>
                  <a:lnTo>
                    <a:pt x="1171083" y="0"/>
                  </a:lnTo>
                  <a:lnTo>
                    <a:pt x="1361966" y="0"/>
                  </a:lnTo>
                  <a:lnTo>
                    <a:pt x="1401671" y="21245"/>
                  </a:lnTo>
                  <a:lnTo>
                    <a:pt x="1409688" y="47722"/>
                  </a:lnTo>
                  <a:lnTo>
                    <a:pt x="1409688" y="238604"/>
                  </a:lnTo>
                  <a:lnTo>
                    <a:pt x="1405938" y="257180"/>
                  </a:lnTo>
                  <a:lnTo>
                    <a:pt x="1395711" y="272349"/>
                  </a:lnTo>
                  <a:lnTo>
                    <a:pt x="1380542" y="282576"/>
                  </a:lnTo>
                  <a:lnTo>
                    <a:pt x="1361966" y="286326"/>
                  </a:lnTo>
                  <a:lnTo>
                    <a:pt x="1171083" y="286326"/>
                  </a:lnTo>
                  <a:lnTo>
                    <a:pt x="1152508" y="282576"/>
                  </a:lnTo>
                  <a:lnTo>
                    <a:pt x="1137339" y="272349"/>
                  </a:lnTo>
                  <a:lnTo>
                    <a:pt x="1127111" y="257180"/>
                  </a:lnTo>
                  <a:lnTo>
                    <a:pt x="1123361" y="238604"/>
                  </a:lnTo>
                  <a:lnTo>
                    <a:pt x="1123361" y="4772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74D79053-3F7F-0A43-C0FE-69AA9DA7A741}"/>
                </a:ext>
              </a:extLst>
            </p:cNvPr>
            <p:cNvSpPr/>
            <p:nvPr/>
          </p:nvSpPr>
          <p:spPr>
            <a:xfrm>
              <a:off x="4061715" y="5141852"/>
              <a:ext cx="286385" cy="286385"/>
            </a:xfrm>
            <a:custGeom>
              <a:avLst/>
              <a:gdLst/>
              <a:ahLst/>
              <a:cxnLst/>
              <a:rect l="l" t="t" r="r" b="b"/>
              <a:pathLst>
                <a:path w="286385" h="286385">
                  <a:moveTo>
                    <a:pt x="238604" y="286326"/>
                  </a:moveTo>
                  <a:lnTo>
                    <a:pt x="47721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1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666819A9-FAEF-C873-453E-D70A6EAB92C6}"/>
                </a:ext>
              </a:extLst>
            </p:cNvPr>
            <p:cNvSpPr/>
            <p:nvPr/>
          </p:nvSpPr>
          <p:spPr>
            <a:xfrm>
              <a:off x="4061715" y="5141852"/>
              <a:ext cx="838835" cy="286385"/>
            </a:xfrm>
            <a:custGeom>
              <a:avLst/>
              <a:gdLst/>
              <a:ahLst/>
              <a:cxnLst/>
              <a:rect l="l" t="t" r="r" b="b"/>
              <a:pathLst>
                <a:path w="838835" h="286385">
                  <a:moveTo>
                    <a:pt x="0" y="47722"/>
                  </a:moveTo>
                  <a:lnTo>
                    <a:pt x="3750" y="29146"/>
                  </a:lnTo>
                  <a:lnTo>
                    <a:pt x="13977" y="13977"/>
                  </a:lnTo>
                  <a:lnTo>
                    <a:pt x="29146" y="3750"/>
                  </a:lnTo>
                  <a:lnTo>
                    <a:pt x="47721" y="0"/>
                  </a:lnTo>
                  <a:lnTo>
                    <a:pt x="238604" y="0"/>
                  </a:lnTo>
                  <a:lnTo>
                    <a:pt x="278309" y="21245"/>
                  </a:lnTo>
                  <a:lnTo>
                    <a:pt x="286326" y="47722"/>
                  </a:lnTo>
                  <a:lnTo>
                    <a:pt x="286326" y="238604"/>
                  </a:lnTo>
                  <a:lnTo>
                    <a:pt x="282576" y="257180"/>
                  </a:lnTo>
                  <a:lnTo>
                    <a:pt x="272349" y="272349"/>
                  </a:lnTo>
                  <a:lnTo>
                    <a:pt x="257180" y="282576"/>
                  </a:lnTo>
                  <a:lnTo>
                    <a:pt x="238604" y="286326"/>
                  </a:lnTo>
                  <a:lnTo>
                    <a:pt x="47721" y="286326"/>
                  </a:lnTo>
                  <a:lnTo>
                    <a:pt x="29146" y="282576"/>
                  </a:lnTo>
                  <a:lnTo>
                    <a:pt x="13977" y="272349"/>
                  </a:lnTo>
                  <a:lnTo>
                    <a:pt x="3750" y="257180"/>
                  </a:lnTo>
                  <a:lnTo>
                    <a:pt x="0" y="238604"/>
                  </a:lnTo>
                  <a:lnTo>
                    <a:pt x="0" y="47722"/>
                  </a:lnTo>
                  <a:close/>
                </a:path>
                <a:path w="838835" h="286385">
                  <a:moveTo>
                    <a:pt x="552131" y="47722"/>
                  </a:moveTo>
                  <a:lnTo>
                    <a:pt x="555882" y="29146"/>
                  </a:lnTo>
                  <a:lnTo>
                    <a:pt x="566109" y="13977"/>
                  </a:lnTo>
                  <a:lnTo>
                    <a:pt x="581278" y="3750"/>
                  </a:lnTo>
                  <a:lnTo>
                    <a:pt x="599854" y="0"/>
                  </a:lnTo>
                  <a:lnTo>
                    <a:pt x="790736" y="0"/>
                  </a:lnTo>
                  <a:lnTo>
                    <a:pt x="830441" y="21245"/>
                  </a:lnTo>
                  <a:lnTo>
                    <a:pt x="838458" y="47722"/>
                  </a:lnTo>
                  <a:lnTo>
                    <a:pt x="838458" y="238604"/>
                  </a:lnTo>
                  <a:lnTo>
                    <a:pt x="834708" y="257180"/>
                  </a:lnTo>
                  <a:lnTo>
                    <a:pt x="824481" y="272349"/>
                  </a:lnTo>
                  <a:lnTo>
                    <a:pt x="809312" y="282576"/>
                  </a:lnTo>
                  <a:lnTo>
                    <a:pt x="790736" y="286326"/>
                  </a:lnTo>
                  <a:lnTo>
                    <a:pt x="599854" y="286326"/>
                  </a:lnTo>
                  <a:lnTo>
                    <a:pt x="581278" y="282576"/>
                  </a:lnTo>
                  <a:lnTo>
                    <a:pt x="566109" y="272349"/>
                  </a:lnTo>
                  <a:lnTo>
                    <a:pt x="555882" y="257180"/>
                  </a:lnTo>
                  <a:lnTo>
                    <a:pt x="552131" y="238604"/>
                  </a:lnTo>
                  <a:lnTo>
                    <a:pt x="552131" y="4772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2">
            <a:extLst>
              <a:ext uri="{FF2B5EF4-FFF2-40B4-BE49-F238E27FC236}">
                <a16:creationId xmlns:a16="http://schemas.microsoft.com/office/drawing/2014/main" id="{8DD91298-D04E-FC34-DEC7-6F77EA3F0A97}"/>
              </a:ext>
            </a:extLst>
          </p:cNvPr>
          <p:cNvSpPr txBox="1"/>
          <p:nvPr/>
        </p:nvSpPr>
        <p:spPr>
          <a:xfrm>
            <a:off x="6040666" y="6017306"/>
            <a:ext cx="952500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85" dirty="0">
                <a:latin typeface="Arial"/>
                <a:cs typeface="Arial"/>
              </a:rPr>
              <a:t>совершенно </a:t>
            </a:r>
            <a:r>
              <a:rPr sz="1100" spc="95" dirty="0">
                <a:latin typeface="Arial"/>
                <a:cs typeface="Arial"/>
              </a:rPr>
              <a:t>не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55" dirty="0">
                <a:latin typeface="Arial"/>
                <a:cs typeface="Arial"/>
              </a:rPr>
              <a:t>согласен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7E8B65E0-75EF-D618-C61C-0E17C78D19F4}"/>
              </a:ext>
            </a:extLst>
          </p:cNvPr>
          <p:cNvSpPr txBox="1"/>
          <p:nvPr/>
        </p:nvSpPr>
        <p:spPr>
          <a:xfrm>
            <a:off x="10159208" y="6029347"/>
            <a:ext cx="820419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55" dirty="0">
                <a:latin typeface="Arial"/>
                <a:cs typeface="Arial"/>
              </a:rPr>
              <a:t>абсолютно согласен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6A2E6E88-6B54-B79E-D37B-CB391381CE26}"/>
              </a:ext>
            </a:extLst>
          </p:cNvPr>
          <p:cNvSpPr txBox="1"/>
          <p:nvPr/>
        </p:nvSpPr>
        <p:spPr>
          <a:xfrm>
            <a:off x="7422870" y="6391756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34A03D7-FAF8-FDC7-7547-468F90D42DA0}"/>
              </a:ext>
            </a:extLst>
          </p:cNvPr>
          <p:cNvSpPr txBox="1"/>
          <p:nvPr/>
        </p:nvSpPr>
        <p:spPr>
          <a:xfrm>
            <a:off x="7964359" y="6391756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2F4FC2D6-08CD-3A5D-C8DB-3A177F53D1EC}"/>
              </a:ext>
            </a:extLst>
          </p:cNvPr>
          <p:cNvSpPr txBox="1"/>
          <p:nvPr/>
        </p:nvSpPr>
        <p:spPr>
          <a:xfrm>
            <a:off x="8529189" y="6391756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E55241C8-27CE-4D93-3856-C803B253E41F}"/>
              </a:ext>
            </a:extLst>
          </p:cNvPr>
          <p:cNvSpPr txBox="1"/>
          <p:nvPr/>
        </p:nvSpPr>
        <p:spPr>
          <a:xfrm>
            <a:off x="9046462" y="6391756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E4B36A3F-62CC-F1D5-2BF3-09F14A2D3F55}"/>
              </a:ext>
            </a:extLst>
          </p:cNvPr>
          <p:cNvSpPr txBox="1"/>
          <p:nvPr/>
        </p:nvSpPr>
        <p:spPr>
          <a:xfrm>
            <a:off x="9633098" y="6391756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1755" y="56621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spc="345" dirty="0"/>
              <a:t>Пример опроса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1755" y="2899625"/>
            <a:ext cx="8479480" cy="2444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5609" indent="-42354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SzPct val="118750"/>
              <a:buAutoNum type="arabicPeriod"/>
              <a:tabLst>
                <a:tab pos="435609" algn="l"/>
                <a:tab pos="436245" algn="l"/>
              </a:tabLst>
            </a:pPr>
            <a:r>
              <a:rPr lang="ru-RU" dirty="0"/>
              <a:t>Пищевые привычки респондентов</a:t>
            </a:r>
          </a:p>
          <a:p>
            <a:pPr marL="435609" indent="-41084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dirty="0"/>
              <a:t>Отношение к здоровому питанию</a:t>
            </a:r>
          </a:p>
          <a:p>
            <a:pPr marL="435609" indent="-41084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dirty="0"/>
              <a:t>Опыт посещения общепита</a:t>
            </a:r>
          </a:p>
          <a:p>
            <a:pPr marL="435609" indent="-41084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dirty="0"/>
              <a:t>Знание и опыт посещения заведений здорового питания</a:t>
            </a:r>
          </a:p>
          <a:p>
            <a:pPr marL="435609" indent="-41084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dirty="0"/>
              <a:t>Отношение к здоровому питанию</a:t>
            </a:r>
          </a:p>
          <a:p>
            <a:pPr marL="435609" indent="-41084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4EC"/>
              </a:buClr>
              <a:buAutoNum type="arabicPeriod"/>
              <a:tabLst>
                <a:tab pos="435609" algn="l"/>
                <a:tab pos="436245" algn="l"/>
              </a:tabLst>
            </a:pPr>
            <a:r>
              <a:rPr lang="ru-RU" dirty="0"/>
              <a:t>Социально-демографический портрет респондента (возраст, доход, город)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922D10D-B5E7-7766-2C3A-79571AA69CD2}"/>
              </a:ext>
            </a:extLst>
          </p:cNvPr>
          <p:cNvSpPr txBox="1"/>
          <p:nvPr/>
        </p:nvSpPr>
        <p:spPr>
          <a:xfrm>
            <a:off x="731755" y="1532789"/>
            <a:ext cx="7795895" cy="1090189"/>
          </a:xfrm>
          <a:prstGeom prst="rect">
            <a:avLst/>
          </a:prstGeom>
          <a:ln w="12700">
            <a:solidFill>
              <a:srgbClr val="0034EC"/>
            </a:solidFill>
          </a:ln>
        </p:spPr>
        <p:txBody>
          <a:bodyPr vert="horz" wrap="square" lIns="180000" tIns="180000" rIns="180000" bIns="18000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2800" b="1" spc="120" dirty="0">
                <a:solidFill>
                  <a:srgbClr val="0034EC"/>
                </a:solidFill>
                <a:latin typeface="Arial"/>
                <a:cs typeface="Arial"/>
              </a:rPr>
              <a:t>Задача:</a:t>
            </a:r>
            <a:r>
              <a:rPr sz="2800" b="1" spc="5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Определить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65" dirty="0">
                <a:latin typeface="Arial"/>
                <a:cs typeface="Arial"/>
              </a:rPr>
              <a:t>отношение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280" dirty="0">
                <a:latin typeface="Arial"/>
                <a:cs typeface="Arial"/>
              </a:rPr>
              <a:t>к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65" dirty="0">
                <a:latin typeface="Arial"/>
                <a:cs typeface="Arial"/>
              </a:rPr>
              <a:t>здоровому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70" dirty="0">
                <a:latin typeface="Arial"/>
                <a:cs typeface="Arial"/>
              </a:rPr>
              <a:t>питанию </a:t>
            </a:r>
            <a:r>
              <a:rPr sz="2000" spc="145" dirty="0">
                <a:latin typeface="Arial"/>
                <a:cs typeface="Arial"/>
              </a:rPr>
              <a:t>в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80" dirty="0">
                <a:latin typeface="Arial"/>
                <a:cs typeface="Arial"/>
              </a:rPr>
              <a:t>кафе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65" dirty="0">
                <a:latin typeface="Arial"/>
                <a:cs typeface="Arial"/>
              </a:rPr>
              <a:t>среди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55" dirty="0">
                <a:latin typeface="Arial"/>
                <a:cs typeface="Arial"/>
              </a:rPr>
              <a:t>жителей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85" dirty="0">
                <a:latin typeface="Arial"/>
                <a:cs typeface="Arial"/>
              </a:rPr>
              <a:t>РФ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45" dirty="0">
                <a:latin typeface="Arial"/>
                <a:cs typeface="Arial"/>
              </a:rPr>
              <a:t>в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14" dirty="0">
                <a:latin typeface="Arial"/>
                <a:cs typeface="Arial"/>
              </a:rPr>
              <a:t>возрасте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00" dirty="0">
                <a:latin typeface="Arial"/>
                <a:cs typeface="Arial"/>
              </a:rPr>
              <a:t>20-</a:t>
            </a:r>
            <a:r>
              <a:rPr sz="2000" spc="55" dirty="0">
                <a:latin typeface="Arial"/>
                <a:cs typeface="Arial"/>
              </a:rPr>
              <a:t>29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35" dirty="0">
                <a:latin typeface="Arial"/>
                <a:cs typeface="Arial"/>
              </a:rPr>
              <a:t>лет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1440" y="424561"/>
            <a:ext cx="1018136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5030" marR="5080" indent="-862965">
              <a:lnSpc>
                <a:spcPct val="100000"/>
              </a:lnSpc>
              <a:spcBef>
                <a:spcPts val="100"/>
              </a:spcBef>
              <a:tabLst>
                <a:tab pos="875030" algn="l"/>
              </a:tabLst>
            </a:pPr>
            <a:r>
              <a:rPr lang="ru-RU" sz="6000" spc="-37" baseline="-2083" dirty="0">
                <a:solidFill>
                  <a:srgbClr val="0034EC"/>
                </a:solidFill>
              </a:rPr>
              <a:t>#1</a:t>
            </a:r>
            <a:r>
              <a:rPr lang="ru-RU" sz="6000" baseline="-2083" dirty="0">
                <a:solidFill>
                  <a:srgbClr val="0034EC"/>
                </a:solidFill>
              </a:rPr>
              <a:t>	</a:t>
            </a:r>
            <a:r>
              <a:rPr lang="ru-RU" sz="4000" spc="295" dirty="0"/>
              <a:t>Пищевые</a:t>
            </a:r>
            <a:r>
              <a:rPr lang="ru-RU" sz="4000" spc="75" dirty="0"/>
              <a:t> </a:t>
            </a:r>
            <a:r>
              <a:rPr lang="ru-RU" sz="4000" spc="310" dirty="0"/>
              <a:t>привычки</a:t>
            </a:r>
            <a:br>
              <a:rPr lang="ru-RU" sz="4000" spc="310" dirty="0"/>
            </a:br>
            <a:r>
              <a:rPr lang="ru-RU" sz="4000" spc="254" dirty="0"/>
              <a:t>респондентов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048583" y="2135008"/>
            <a:ext cx="7692008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  <a:tabLst>
                <a:tab pos="439738" algn="l"/>
              </a:tabLst>
            </a:pPr>
            <a:r>
              <a:rPr lang="ru-RU" spc="-290" dirty="0">
                <a:latin typeface="Arial"/>
                <a:cs typeface="Arial"/>
              </a:rPr>
              <a:t>1.	</a:t>
            </a:r>
            <a:r>
              <a:rPr lang="ru-RU" spc="140" dirty="0">
                <a:latin typeface="Arial"/>
                <a:cs typeface="Arial"/>
              </a:rPr>
              <a:t>Как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65" dirty="0">
                <a:latin typeface="Arial"/>
                <a:cs typeface="Arial"/>
              </a:rPr>
              <a:t>часто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110" dirty="0">
                <a:latin typeface="Arial"/>
                <a:cs typeface="Arial"/>
              </a:rPr>
              <a:t>Вы</a:t>
            </a:r>
            <a:r>
              <a:rPr lang="ru-RU" spc="-15" dirty="0">
                <a:latin typeface="Arial"/>
                <a:cs typeface="Arial"/>
              </a:rPr>
              <a:t> </a:t>
            </a:r>
            <a:r>
              <a:rPr lang="ru-RU" spc="90" dirty="0">
                <a:latin typeface="Arial"/>
                <a:cs typeface="Arial"/>
              </a:rPr>
              <a:t>употребляете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114" dirty="0">
                <a:latin typeface="Arial"/>
                <a:cs typeface="Arial"/>
              </a:rPr>
              <a:t>в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160" dirty="0">
                <a:latin typeface="Arial"/>
                <a:cs typeface="Arial"/>
              </a:rPr>
              <a:t>пищу</a:t>
            </a:r>
            <a:r>
              <a:rPr lang="ru-RU" spc="-15" dirty="0">
                <a:latin typeface="Arial"/>
                <a:cs typeface="Arial"/>
              </a:rPr>
              <a:t> </a:t>
            </a:r>
            <a:r>
              <a:rPr lang="ru-RU" spc="135" dirty="0">
                <a:latin typeface="Arial"/>
                <a:cs typeface="Arial"/>
              </a:rPr>
              <a:t>свежие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145" dirty="0">
                <a:latin typeface="Arial"/>
                <a:cs typeface="Arial"/>
              </a:rPr>
              <a:t>овощи</a:t>
            </a:r>
            <a:r>
              <a:rPr lang="ru-RU" spc="-15" dirty="0">
                <a:latin typeface="Arial"/>
                <a:cs typeface="Arial"/>
              </a:rPr>
              <a:t> </a:t>
            </a:r>
            <a:r>
              <a:rPr lang="ru-RU" spc="204" dirty="0">
                <a:latin typeface="Arial"/>
                <a:cs typeface="Arial"/>
              </a:rPr>
              <a:t>и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65" dirty="0">
                <a:latin typeface="Arial"/>
                <a:cs typeface="Arial"/>
              </a:rPr>
              <a:t>фрукты?</a:t>
            </a:r>
            <a:endParaRPr lang="ru-RU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5321" y="240501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3432" y="2877957"/>
            <a:ext cx="9280806" cy="568104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431800" marR="5080" indent="-419734">
              <a:lnSpc>
                <a:spcPts val="1960"/>
              </a:lnSpc>
              <a:spcBef>
                <a:spcPts val="430"/>
              </a:spcBef>
              <a:tabLst>
                <a:tab pos="431800" algn="l"/>
              </a:tabLst>
            </a:pPr>
            <a:r>
              <a:rPr lang="ru-RU" sz="1900" spc="-25" dirty="0">
                <a:latin typeface="Arial"/>
                <a:cs typeface="Arial"/>
              </a:rPr>
              <a:t>2.	</a:t>
            </a:r>
            <a:r>
              <a:rPr lang="ru-RU" spc="85" dirty="0">
                <a:latin typeface="Arial"/>
                <a:cs typeface="Arial"/>
              </a:rPr>
              <a:t>Употребляете</a:t>
            </a:r>
            <a:r>
              <a:rPr lang="ru-RU" spc="-15" dirty="0">
                <a:latin typeface="Arial"/>
                <a:cs typeface="Arial"/>
              </a:rPr>
              <a:t> </a:t>
            </a:r>
            <a:r>
              <a:rPr lang="ru-RU" spc="135" dirty="0">
                <a:latin typeface="Arial"/>
                <a:cs typeface="Arial"/>
              </a:rPr>
              <a:t>ли</a:t>
            </a:r>
            <a:r>
              <a:rPr lang="ru-RU" spc="-10" dirty="0">
                <a:latin typeface="Arial"/>
                <a:cs typeface="Arial"/>
              </a:rPr>
              <a:t> </a:t>
            </a:r>
            <a:r>
              <a:rPr lang="ru-RU" spc="110" dirty="0">
                <a:latin typeface="Arial"/>
                <a:cs typeface="Arial"/>
              </a:rPr>
              <a:t>Вы</a:t>
            </a:r>
            <a:r>
              <a:rPr lang="ru-RU" spc="-10" dirty="0">
                <a:latin typeface="Arial"/>
                <a:cs typeface="Arial"/>
              </a:rPr>
              <a:t> </a:t>
            </a:r>
            <a:r>
              <a:rPr lang="ru-RU" spc="114" dirty="0">
                <a:latin typeface="Arial"/>
                <a:cs typeface="Arial"/>
              </a:rPr>
              <a:t>в</a:t>
            </a:r>
            <a:r>
              <a:rPr lang="ru-RU" spc="-15" dirty="0">
                <a:latin typeface="Arial"/>
                <a:cs typeface="Arial"/>
              </a:rPr>
              <a:t> </a:t>
            </a:r>
            <a:r>
              <a:rPr lang="ru-RU" spc="155" dirty="0">
                <a:latin typeface="Arial"/>
                <a:cs typeface="Arial"/>
              </a:rPr>
              <a:t>питании</a:t>
            </a:r>
            <a:r>
              <a:rPr lang="ru-RU" spc="-10" dirty="0">
                <a:latin typeface="Arial"/>
                <a:cs typeface="Arial"/>
              </a:rPr>
              <a:t> </a:t>
            </a:r>
            <a:r>
              <a:rPr lang="ru-RU" spc="165" dirty="0">
                <a:latin typeface="Arial"/>
                <a:cs typeface="Arial"/>
              </a:rPr>
              <a:t>продукцию</a:t>
            </a:r>
            <a:r>
              <a:rPr lang="ru-RU" spc="-10" dirty="0">
                <a:latin typeface="Arial"/>
                <a:cs typeface="Arial"/>
              </a:rPr>
              <a:t> «фаст-</a:t>
            </a:r>
            <a:r>
              <a:rPr lang="ru-RU" spc="-20" dirty="0">
                <a:latin typeface="Arial"/>
                <a:cs typeface="Arial"/>
              </a:rPr>
              <a:t>фуд»</a:t>
            </a:r>
            <a:br>
              <a:rPr lang="ru-RU" spc="-20" dirty="0">
                <a:latin typeface="Arial"/>
                <a:cs typeface="Arial"/>
              </a:rPr>
            </a:br>
            <a:r>
              <a:rPr lang="ru-RU" spc="114" dirty="0">
                <a:latin typeface="Arial"/>
                <a:cs typeface="Arial"/>
              </a:rPr>
              <a:t>(продукты</a:t>
            </a:r>
            <a:r>
              <a:rPr lang="ru-RU" spc="-25" dirty="0">
                <a:latin typeface="Arial"/>
                <a:cs typeface="Arial"/>
              </a:rPr>
              <a:t> </a:t>
            </a:r>
            <a:r>
              <a:rPr lang="ru-RU" spc="85" dirty="0">
                <a:latin typeface="Arial"/>
                <a:cs typeface="Arial"/>
              </a:rPr>
              <a:t>«быстрого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80" dirty="0">
                <a:latin typeface="Arial"/>
                <a:cs typeface="Arial"/>
              </a:rPr>
              <a:t>питания»: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70" dirty="0">
                <a:latin typeface="Arial"/>
                <a:cs typeface="Arial"/>
              </a:rPr>
              <a:t>лапша,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114" dirty="0">
                <a:latin typeface="Arial"/>
                <a:cs typeface="Arial"/>
              </a:rPr>
              <a:t>пицца,</a:t>
            </a:r>
            <a:r>
              <a:rPr lang="ru-RU" spc="-20" dirty="0">
                <a:latin typeface="Arial"/>
                <a:cs typeface="Arial"/>
              </a:rPr>
              <a:t> </a:t>
            </a:r>
            <a:r>
              <a:rPr lang="ru-RU" spc="100" dirty="0">
                <a:latin typeface="Arial"/>
                <a:cs typeface="Arial"/>
              </a:rPr>
              <a:t>бургеры)</a:t>
            </a:r>
            <a:endParaRPr lang="ru-RU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5321" y="343371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6810" y="3931310"/>
            <a:ext cx="9129510" cy="52963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27990" marR="5080" indent="-415925">
              <a:lnSpc>
                <a:spcPts val="1960"/>
              </a:lnSpc>
              <a:spcBef>
                <a:spcPts val="130"/>
              </a:spcBef>
              <a:tabLst>
                <a:tab pos="427990" algn="l"/>
              </a:tabLst>
            </a:pPr>
            <a:r>
              <a:rPr sz="1900" spc="-25" dirty="0">
                <a:latin typeface="Arial"/>
                <a:cs typeface="Arial"/>
              </a:rPr>
              <a:t>3.</a:t>
            </a:r>
            <a:r>
              <a:rPr sz="1900" dirty="0">
                <a:latin typeface="Arial"/>
                <a:cs typeface="Arial"/>
              </a:rPr>
              <a:t>	</a:t>
            </a:r>
            <a:r>
              <a:rPr spc="140" dirty="0">
                <a:latin typeface="Arial"/>
                <a:cs typeface="Arial"/>
              </a:rPr>
              <a:t>Как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часто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вы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употребляете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сахаросодержащие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125" dirty="0">
                <a:latin typeface="Arial"/>
                <a:cs typeface="Arial"/>
              </a:rPr>
              <a:t>продукты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114" dirty="0">
                <a:latin typeface="Arial"/>
                <a:cs typeface="Arial"/>
              </a:rPr>
              <a:t>в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130" dirty="0">
                <a:latin typeface="Arial"/>
                <a:cs typeface="Arial"/>
              </a:rPr>
              <a:t>пищу? </a:t>
            </a:r>
            <a:r>
              <a:rPr spc="55" dirty="0">
                <a:latin typeface="Arial"/>
                <a:cs typeface="Arial"/>
              </a:rPr>
              <a:t>(десерты,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00" dirty="0">
                <a:latin typeface="Arial"/>
                <a:cs typeface="Arial"/>
              </a:rPr>
              <a:t>соки,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125" dirty="0">
                <a:latin typeface="Arial"/>
                <a:cs typeface="Arial"/>
              </a:rPr>
              <a:t>газировки,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шоколад,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выпечка)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5321" y="446241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8583" y="4935358"/>
            <a:ext cx="4415408" cy="305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6565" algn="l"/>
              </a:tabLst>
            </a:pPr>
            <a:r>
              <a:rPr sz="1900" spc="-25" dirty="0">
                <a:latin typeface="Arial"/>
                <a:cs typeface="Arial"/>
              </a:rPr>
              <a:t>4.</a:t>
            </a:r>
            <a:r>
              <a:rPr sz="1900" dirty="0">
                <a:latin typeface="Arial"/>
                <a:cs typeface="Arial"/>
              </a:rPr>
              <a:t>	</a:t>
            </a:r>
            <a:r>
              <a:rPr spc="105" dirty="0">
                <a:latin typeface="Arial"/>
                <a:cs typeface="Arial"/>
              </a:rPr>
              <a:t>Сколько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раз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114" dirty="0">
                <a:latin typeface="Arial"/>
                <a:cs typeface="Arial"/>
              </a:rPr>
              <a:t>в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114" dirty="0">
                <a:latin typeface="Arial"/>
                <a:cs typeface="Arial"/>
              </a:rPr>
              <a:t>день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вы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едите?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5321" y="524346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6327" y="5754508"/>
            <a:ext cx="408734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  <a:tabLst>
                <a:tab pos="428625" algn="l"/>
              </a:tabLst>
            </a:pPr>
            <a:r>
              <a:rPr sz="1900" spc="-25" dirty="0">
                <a:latin typeface="Arial"/>
                <a:cs typeface="Arial"/>
              </a:rPr>
              <a:t>5.</a:t>
            </a:r>
            <a:r>
              <a:rPr sz="1900" dirty="0">
                <a:latin typeface="Arial"/>
                <a:cs typeface="Arial"/>
              </a:rPr>
              <a:t>	</a:t>
            </a:r>
            <a:r>
              <a:rPr dirty="0">
                <a:latin typeface="Arial"/>
                <a:cs typeface="Arial"/>
              </a:rPr>
              <a:t>Где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вы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125" dirty="0">
                <a:latin typeface="Arial"/>
                <a:cs typeface="Arial"/>
              </a:rPr>
              <a:t>обычно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питаетесь?</a:t>
            </a:r>
            <a:endParaRPr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05321" y="6024510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20948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0753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310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96442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8573" y="4431576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06500" y="4392315"/>
            <a:ext cx="671195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50" dirty="0">
                <a:latin typeface="Arial"/>
                <a:cs typeface="Arial"/>
              </a:rPr>
              <a:t>Совсем </a:t>
            </a:r>
            <a:r>
              <a:rPr sz="1100" spc="85" dirty="0">
                <a:latin typeface="Arial"/>
                <a:cs typeface="Arial"/>
              </a:rPr>
              <a:t>неважно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51215" y="4392315"/>
            <a:ext cx="490855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65" dirty="0">
                <a:latin typeface="Arial"/>
                <a:cs typeface="Arial"/>
              </a:rPr>
              <a:t>Очень </a:t>
            </a:r>
            <a:r>
              <a:rPr sz="1100" spc="90" dirty="0">
                <a:latin typeface="Arial"/>
                <a:cs typeface="Arial"/>
              </a:rPr>
              <a:t>важно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14877" y="4754727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6366" y="4754727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21195" y="4754727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8469" y="4754727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5105" y="4754727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0931" y="4504755"/>
            <a:ext cx="199578" cy="138458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79462" y="545750"/>
            <a:ext cx="677799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0" marR="30480" indent="-971550">
              <a:lnSpc>
                <a:spcPct val="100000"/>
              </a:lnSpc>
              <a:spcBef>
                <a:spcPts val="100"/>
              </a:spcBef>
              <a:tabLst>
                <a:tab pos="1009015" algn="l"/>
              </a:tabLst>
            </a:pPr>
            <a:r>
              <a:rPr sz="6000" spc="592" baseline="-8333" dirty="0">
                <a:solidFill>
                  <a:srgbClr val="0034EC"/>
                </a:solidFill>
              </a:rPr>
              <a:t>#2</a:t>
            </a:r>
            <a:r>
              <a:rPr sz="6000" baseline="-8333" dirty="0">
                <a:solidFill>
                  <a:srgbClr val="0034EC"/>
                </a:solidFill>
              </a:rPr>
              <a:t>	</a:t>
            </a:r>
            <a:r>
              <a:rPr sz="4000" spc="345" dirty="0"/>
              <a:t>Отношение</a:t>
            </a:r>
            <a:r>
              <a:rPr sz="4000" spc="65" dirty="0"/>
              <a:t> </a:t>
            </a:r>
            <a:r>
              <a:rPr sz="4000" spc="610" dirty="0"/>
              <a:t>к </a:t>
            </a:r>
            <a:r>
              <a:rPr sz="4000" spc="240" dirty="0"/>
              <a:t>здоровому</a:t>
            </a:r>
            <a:r>
              <a:rPr sz="4000" spc="80" dirty="0"/>
              <a:t> </a:t>
            </a:r>
            <a:r>
              <a:rPr sz="4000" spc="310" dirty="0"/>
              <a:t>питанию</a:t>
            </a:r>
            <a:endParaRPr sz="4000" dirty="0"/>
          </a:p>
        </p:txBody>
      </p:sp>
      <p:sp>
        <p:nvSpPr>
          <p:cNvPr id="16" name="object 16"/>
          <p:cNvSpPr txBox="1"/>
          <p:nvPr/>
        </p:nvSpPr>
        <p:spPr>
          <a:xfrm>
            <a:off x="1695863" y="2515696"/>
            <a:ext cx="508635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9910" algn="l"/>
              </a:tabLst>
            </a:pPr>
            <a:r>
              <a:rPr sz="1900" spc="-25" dirty="0">
                <a:latin typeface="Arial"/>
                <a:cs typeface="Arial"/>
              </a:rPr>
              <a:t>1.</a:t>
            </a:r>
            <a:r>
              <a:rPr sz="1900" dirty="0">
                <a:latin typeface="Arial"/>
                <a:cs typeface="Arial"/>
              </a:rPr>
              <a:t>	</a:t>
            </a:r>
            <a:r>
              <a:rPr dirty="0"/>
              <a:t>Как Вы оцениваете свой рацион питания?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246313" y="2823797"/>
            <a:ext cx="191198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08588" y="3241119"/>
            <a:ext cx="7720965" cy="56432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537210" marR="5080" indent="-525145">
              <a:lnSpc>
                <a:spcPct val="101600"/>
              </a:lnSpc>
              <a:spcBef>
                <a:spcPts val="70"/>
              </a:spcBef>
              <a:tabLst>
                <a:tab pos="537210" algn="l"/>
              </a:tabLst>
            </a:pPr>
            <a:r>
              <a:rPr sz="1600" spc="-25" dirty="0">
                <a:latin typeface="Arial"/>
                <a:cs typeface="Arial"/>
              </a:rPr>
              <a:t>2.</a:t>
            </a:r>
            <a:r>
              <a:rPr sz="1600" dirty="0">
                <a:latin typeface="Arial"/>
                <a:cs typeface="Arial"/>
              </a:rPr>
              <a:t>	</a:t>
            </a:r>
            <a:r>
              <a:rPr lang="ru-RU" dirty="0"/>
              <a:t>Оцените важность соблюдения правил здорового питания для вас по шкале от 1  до 5, где 1  – совсем не важно, 5 – очень важно</a:t>
            </a:r>
          </a:p>
        </p:txBody>
      </p:sp>
      <p:sp>
        <p:nvSpPr>
          <p:cNvPr id="19" name="object 19"/>
          <p:cNvSpPr/>
          <p:nvPr/>
        </p:nvSpPr>
        <p:spPr>
          <a:xfrm>
            <a:off x="2233474" y="4030462"/>
            <a:ext cx="7733030" cy="0"/>
          </a:xfrm>
          <a:custGeom>
            <a:avLst/>
            <a:gdLst/>
            <a:ahLst/>
            <a:cxnLst/>
            <a:rect l="l" t="t" r="r" b="b"/>
            <a:pathLst>
              <a:path w="7733030">
                <a:moveTo>
                  <a:pt x="0" y="0"/>
                </a:moveTo>
                <a:lnTo>
                  <a:pt x="7732560" y="0"/>
                </a:lnTo>
              </a:path>
            </a:pathLst>
          </a:custGeom>
          <a:ln w="9524">
            <a:solidFill>
              <a:srgbClr val="CED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2" y="545417"/>
            <a:ext cx="591756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7750" marR="5080" indent="-1035685">
              <a:lnSpc>
                <a:spcPct val="100000"/>
              </a:lnSpc>
              <a:spcBef>
                <a:spcPts val="100"/>
              </a:spcBef>
              <a:tabLst>
                <a:tab pos="1047750" algn="l"/>
              </a:tabLst>
            </a:pPr>
            <a:r>
              <a:rPr sz="6000" spc="592" baseline="-1388" dirty="0">
                <a:solidFill>
                  <a:srgbClr val="0034EC"/>
                </a:solidFill>
              </a:rPr>
              <a:t>#3</a:t>
            </a:r>
            <a:r>
              <a:rPr sz="6000" baseline="-1388" dirty="0">
                <a:solidFill>
                  <a:srgbClr val="0034EC"/>
                </a:solidFill>
              </a:rPr>
              <a:t>	</a:t>
            </a:r>
            <a:r>
              <a:rPr sz="4000" spc="245" dirty="0"/>
              <a:t>Опыт</a:t>
            </a:r>
            <a:r>
              <a:rPr sz="4000" spc="50" dirty="0"/>
              <a:t> </a:t>
            </a:r>
            <a:r>
              <a:rPr sz="4000" spc="315" dirty="0"/>
              <a:t>посещения </a:t>
            </a:r>
            <a:r>
              <a:rPr sz="4000" spc="305" dirty="0"/>
              <a:t>общепита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878457" y="2444285"/>
            <a:ext cx="8502672" cy="595676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  <a:tabLst>
                <a:tab pos="379095" algn="l"/>
              </a:tabLst>
            </a:pPr>
            <a:r>
              <a:rPr sz="1900" spc="-290" dirty="0">
                <a:latin typeface="Arial"/>
                <a:cs typeface="Arial"/>
              </a:rPr>
              <a:t>1.</a:t>
            </a:r>
            <a:r>
              <a:rPr sz="1900" dirty="0">
                <a:latin typeface="Arial"/>
                <a:cs typeface="Arial"/>
              </a:rPr>
              <a:t>	</a:t>
            </a:r>
            <a:r>
              <a:rPr spc="145" dirty="0">
                <a:latin typeface="Arial"/>
                <a:cs typeface="Arial"/>
              </a:rPr>
              <a:t>Какие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заведения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20" dirty="0">
                <a:latin typeface="Arial"/>
                <a:cs typeface="Arial"/>
              </a:rPr>
              <a:t>общественного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35" dirty="0">
                <a:latin typeface="Arial"/>
                <a:cs typeface="Arial"/>
              </a:rPr>
              <a:t>питания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вы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посещаете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чаще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всего?</a:t>
            </a:r>
            <a:endParaRPr dirty="0">
              <a:latin typeface="Arial"/>
              <a:cs typeface="Arial"/>
            </a:endParaRPr>
          </a:p>
          <a:p>
            <a:pPr marL="379095">
              <a:lnSpc>
                <a:spcPct val="100000"/>
              </a:lnSpc>
              <a:spcBef>
                <a:spcPts val="365"/>
              </a:spcBef>
            </a:pPr>
            <a:r>
              <a:rPr sz="1400" i="1" spc="114" dirty="0">
                <a:latin typeface="Arial"/>
                <a:cs typeface="Arial"/>
              </a:rPr>
              <a:t>(можно</a:t>
            </a:r>
            <a:r>
              <a:rPr sz="1400" i="1" spc="9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выбрать</a:t>
            </a:r>
            <a:r>
              <a:rPr sz="1400" i="1" spc="95" dirty="0">
                <a:latin typeface="Arial"/>
                <a:cs typeface="Arial"/>
              </a:rPr>
              <a:t> </a:t>
            </a:r>
            <a:r>
              <a:rPr sz="1400" i="1" spc="80" dirty="0">
                <a:latin typeface="Arial"/>
                <a:cs typeface="Arial"/>
              </a:rPr>
              <a:t>несколько)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0347" y="3090475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8457" y="3772973"/>
            <a:ext cx="8220283" cy="305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8463" algn="l"/>
              </a:tabLst>
            </a:pPr>
            <a:r>
              <a:rPr lang="ru-RU" sz="1900" spc="-25" dirty="0">
                <a:latin typeface="Arial"/>
                <a:cs typeface="Arial"/>
              </a:rPr>
              <a:t>2.	</a:t>
            </a:r>
            <a:r>
              <a:rPr lang="ru-RU" spc="140" dirty="0">
                <a:latin typeface="Arial"/>
                <a:cs typeface="Arial"/>
              </a:rPr>
              <a:t>Как</a:t>
            </a:r>
            <a:r>
              <a:rPr lang="ru-RU" spc="-15" dirty="0">
                <a:latin typeface="Arial"/>
                <a:cs typeface="Arial"/>
              </a:rPr>
              <a:t> </a:t>
            </a:r>
            <a:r>
              <a:rPr lang="ru-RU" spc="65" dirty="0">
                <a:latin typeface="Arial"/>
                <a:cs typeface="Arial"/>
              </a:rPr>
              <a:t>часто</a:t>
            </a:r>
            <a:r>
              <a:rPr lang="ru-RU" spc="-15" dirty="0">
                <a:latin typeface="Arial"/>
                <a:cs typeface="Arial"/>
              </a:rPr>
              <a:t> </a:t>
            </a:r>
            <a:r>
              <a:rPr lang="ru-RU" spc="110" dirty="0">
                <a:latin typeface="Arial"/>
                <a:cs typeface="Arial"/>
              </a:rPr>
              <a:t>вы</a:t>
            </a:r>
            <a:r>
              <a:rPr lang="ru-RU" spc="-10" dirty="0">
                <a:latin typeface="Arial"/>
                <a:cs typeface="Arial"/>
              </a:rPr>
              <a:t> </a:t>
            </a:r>
            <a:r>
              <a:rPr lang="ru-RU" spc="95" dirty="0">
                <a:latin typeface="Arial"/>
                <a:cs typeface="Arial"/>
              </a:rPr>
              <a:t>посещаете</a:t>
            </a:r>
            <a:r>
              <a:rPr lang="ru-RU" spc="-15" dirty="0">
                <a:latin typeface="Arial"/>
                <a:cs typeface="Arial"/>
              </a:rPr>
              <a:t> </a:t>
            </a:r>
            <a:r>
              <a:rPr lang="ru-RU" spc="110" dirty="0">
                <a:latin typeface="Arial"/>
                <a:cs typeface="Arial"/>
              </a:rPr>
              <a:t>заведения</a:t>
            </a:r>
            <a:r>
              <a:rPr lang="ru-RU" spc="-10" dirty="0">
                <a:latin typeface="Arial"/>
                <a:cs typeface="Arial"/>
              </a:rPr>
              <a:t> </a:t>
            </a:r>
            <a:r>
              <a:rPr lang="ru-RU" spc="120" dirty="0">
                <a:latin typeface="Arial"/>
                <a:cs typeface="Arial"/>
              </a:rPr>
              <a:t>общественного</a:t>
            </a:r>
            <a:r>
              <a:rPr lang="ru-RU" spc="-15" dirty="0">
                <a:latin typeface="Arial"/>
                <a:cs typeface="Arial"/>
              </a:rPr>
              <a:t> </a:t>
            </a:r>
            <a:r>
              <a:rPr lang="ru-RU" spc="110" dirty="0">
                <a:latin typeface="Arial"/>
                <a:cs typeface="Arial"/>
              </a:rPr>
              <a:t>питания?</a:t>
            </a:r>
            <a:endParaRPr lang="ru-RU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10347" y="4128699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1835" y="4655677"/>
            <a:ext cx="8638901" cy="690574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427990" algn="l"/>
              </a:tabLst>
            </a:pPr>
            <a:r>
              <a:rPr sz="1900" spc="-25" dirty="0">
                <a:latin typeface="Arial"/>
                <a:cs typeface="Arial"/>
              </a:rPr>
              <a:t>3.</a:t>
            </a:r>
            <a:r>
              <a:rPr sz="1900" dirty="0">
                <a:latin typeface="Arial"/>
                <a:cs typeface="Arial"/>
              </a:rPr>
              <a:t>	</a:t>
            </a:r>
            <a:r>
              <a:rPr spc="70" dirty="0">
                <a:latin typeface="Arial"/>
                <a:cs typeface="Arial"/>
              </a:rPr>
              <a:t>Что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вы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предпочитаете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заказывать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114" dirty="0">
                <a:latin typeface="Arial"/>
                <a:cs typeface="Arial"/>
              </a:rPr>
              <a:t>в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70" dirty="0">
                <a:latin typeface="Arial"/>
                <a:cs typeface="Arial"/>
              </a:rPr>
              <a:t>местах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120" dirty="0">
                <a:latin typeface="Arial"/>
                <a:cs typeface="Arial"/>
              </a:rPr>
              <a:t>общественного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питания?</a:t>
            </a:r>
            <a:endParaRPr dirty="0">
              <a:latin typeface="Arial"/>
              <a:cs typeface="Arial"/>
            </a:endParaRPr>
          </a:p>
          <a:p>
            <a:pPr marL="427990">
              <a:lnSpc>
                <a:spcPct val="100000"/>
              </a:lnSpc>
              <a:spcBef>
                <a:spcPts val="745"/>
              </a:spcBef>
            </a:pPr>
            <a:r>
              <a:rPr sz="1400" i="1" spc="114" dirty="0">
                <a:latin typeface="Arial"/>
                <a:cs typeface="Arial"/>
              </a:rPr>
              <a:t>(можно</a:t>
            </a:r>
            <a:r>
              <a:rPr sz="1400" i="1" spc="9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выбрать</a:t>
            </a:r>
            <a:r>
              <a:rPr sz="1400" i="1" spc="95" dirty="0">
                <a:latin typeface="Arial"/>
                <a:cs typeface="Arial"/>
              </a:rPr>
              <a:t> </a:t>
            </a:r>
            <a:r>
              <a:rPr sz="1400" i="1" spc="80" dirty="0">
                <a:latin typeface="Arial"/>
                <a:cs typeface="Arial"/>
              </a:rPr>
              <a:t>несколько)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10347" y="5405049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4875" y="577275"/>
            <a:ext cx="7518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595" dirty="0">
                <a:solidFill>
                  <a:srgbClr val="0034EC"/>
                </a:solidFill>
                <a:latin typeface="+mj-lt"/>
                <a:cs typeface="Arial"/>
              </a:rPr>
              <a:t>#4</a:t>
            </a:r>
            <a:endParaRPr sz="4000" dirty="0">
              <a:latin typeface="+mj-lt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8588" y="2836257"/>
            <a:ext cx="7882452" cy="8284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909" indent="-41084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22909" algn="l"/>
                <a:tab pos="423545" algn="l"/>
              </a:tabLst>
            </a:pPr>
            <a:r>
              <a:rPr spc="145" dirty="0">
                <a:latin typeface="Arial"/>
                <a:cs typeface="Arial"/>
              </a:rPr>
              <a:t>Какие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кафе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25" dirty="0">
                <a:latin typeface="Arial"/>
                <a:cs typeface="Arial"/>
              </a:rPr>
              <a:t>здорового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135" dirty="0">
                <a:latin typeface="Arial"/>
                <a:cs typeface="Arial"/>
              </a:rPr>
              <a:t>питания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вы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знаете?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(укажите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названия)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AutoNum type="arabicPeriod"/>
            </a:pPr>
            <a:endParaRPr sz="1700" dirty="0">
              <a:latin typeface="Arial"/>
              <a:cs typeface="Arial"/>
            </a:endParaRPr>
          </a:p>
          <a:p>
            <a:pPr marL="422909" indent="-410845">
              <a:lnSpc>
                <a:spcPct val="100000"/>
              </a:lnSpc>
              <a:buAutoNum type="arabicPeriod"/>
              <a:tabLst>
                <a:tab pos="422909" algn="l"/>
                <a:tab pos="423545" algn="l"/>
              </a:tabLst>
            </a:pPr>
            <a:r>
              <a:rPr spc="140" dirty="0">
                <a:latin typeface="Arial"/>
                <a:cs typeface="Arial"/>
              </a:rPr>
              <a:t>Как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часто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вы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посещаете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кафе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125" dirty="0">
                <a:latin typeface="Arial"/>
                <a:cs typeface="Arial"/>
              </a:rPr>
              <a:t>здорового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питания?</a:t>
            </a:r>
            <a:endParaRPr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2013" y="3732114"/>
            <a:ext cx="2041525" cy="243656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0001" y="564088"/>
            <a:ext cx="546354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305" dirty="0"/>
              <a:t>Знание</a:t>
            </a:r>
            <a:r>
              <a:rPr spc="60" dirty="0"/>
              <a:t> </a:t>
            </a:r>
            <a:r>
              <a:rPr spc="390" dirty="0"/>
              <a:t>и</a:t>
            </a:r>
            <a:r>
              <a:rPr spc="65" dirty="0"/>
              <a:t> </a:t>
            </a:r>
            <a:r>
              <a:rPr spc="210" dirty="0"/>
              <a:t>опыт </a:t>
            </a:r>
            <a:r>
              <a:rPr spc="325" dirty="0"/>
              <a:t>посещения</a:t>
            </a:r>
            <a:r>
              <a:rPr spc="60" dirty="0"/>
              <a:t> </a:t>
            </a:r>
            <a:r>
              <a:rPr spc="270" dirty="0"/>
              <a:t>кафе </a:t>
            </a:r>
            <a:r>
              <a:rPr spc="235" dirty="0"/>
              <a:t>здорового</a:t>
            </a:r>
            <a:r>
              <a:rPr spc="75" dirty="0"/>
              <a:t> </a:t>
            </a:r>
            <a:r>
              <a:rPr spc="315" dirty="0"/>
              <a:t>питания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2" y="583724"/>
            <a:ext cx="672719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0" marR="5080" indent="-971550">
              <a:lnSpc>
                <a:spcPct val="100000"/>
              </a:lnSpc>
              <a:spcBef>
                <a:spcPts val="100"/>
              </a:spcBef>
              <a:tabLst>
                <a:tab pos="983615" algn="l"/>
              </a:tabLst>
            </a:pPr>
            <a:r>
              <a:rPr sz="4000" spc="415" dirty="0">
                <a:solidFill>
                  <a:srgbClr val="0034EC"/>
                </a:solidFill>
              </a:rPr>
              <a:t>#5</a:t>
            </a:r>
            <a:r>
              <a:rPr sz="4000" dirty="0">
                <a:solidFill>
                  <a:srgbClr val="0034EC"/>
                </a:solidFill>
              </a:rPr>
              <a:t>	</a:t>
            </a:r>
            <a:r>
              <a:rPr sz="4000" spc="345" dirty="0"/>
              <a:t>Отношение</a:t>
            </a:r>
            <a:r>
              <a:rPr sz="4000" spc="65" dirty="0"/>
              <a:t> </a:t>
            </a:r>
            <a:r>
              <a:rPr sz="4000" spc="610" dirty="0"/>
              <a:t>к </a:t>
            </a:r>
            <a:r>
              <a:rPr sz="4000" spc="240" dirty="0"/>
              <a:t>здоровому</a:t>
            </a:r>
            <a:r>
              <a:rPr sz="4000" spc="80" dirty="0"/>
              <a:t> </a:t>
            </a:r>
            <a:r>
              <a:rPr sz="4000" spc="310" dirty="0"/>
              <a:t>питанию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708588" y="2221886"/>
            <a:ext cx="6151245" cy="9310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909" indent="-41084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22909" algn="l"/>
                <a:tab pos="423545" algn="l"/>
              </a:tabLst>
            </a:pPr>
            <a:r>
              <a:rPr spc="114" dirty="0">
                <a:latin typeface="Arial"/>
                <a:cs typeface="Arial"/>
              </a:rPr>
              <a:t>Оцените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14" dirty="0">
                <a:latin typeface="Arial"/>
                <a:cs typeface="Arial"/>
              </a:rPr>
              <a:t>следующие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40" dirty="0">
                <a:latin typeface="Arial"/>
                <a:cs typeface="Arial"/>
              </a:rPr>
              <a:t>выражения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от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325" dirty="0">
                <a:latin typeface="Arial"/>
                <a:cs typeface="Arial"/>
              </a:rPr>
              <a:t>1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до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5,</a:t>
            </a:r>
            <a:endParaRPr dirty="0">
              <a:latin typeface="Arial"/>
              <a:cs typeface="Arial"/>
            </a:endParaRPr>
          </a:p>
          <a:p>
            <a:pPr marL="422909">
              <a:lnSpc>
                <a:spcPct val="100000"/>
              </a:lnSpc>
              <a:spcBef>
                <a:spcPts val="30"/>
              </a:spcBef>
            </a:pPr>
            <a:r>
              <a:rPr sz="1600" spc="105" dirty="0">
                <a:latin typeface="Arial"/>
                <a:cs typeface="Arial"/>
              </a:rPr>
              <a:t>где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325" dirty="0">
                <a:latin typeface="Arial"/>
                <a:cs typeface="Arial"/>
              </a:rPr>
              <a:t>1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100" dirty="0">
                <a:latin typeface="Arial"/>
                <a:cs typeface="Arial"/>
              </a:rPr>
              <a:t>–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абсолютно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не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согласен,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5-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полностью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65" dirty="0">
                <a:latin typeface="Arial"/>
                <a:cs typeface="Arial"/>
              </a:rPr>
              <a:t>согласен:</a:t>
            </a:r>
            <a:endParaRPr sz="1600" dirty="0">
              <a:latin typeface="Arial"/>
              <a:cs typeface="Arial"/>
            </a:endParaRPr>
          </a:p>
          <a:p>
            <a:pPr marL="845819" lvl="1" indent="-410845">
              <a:lnSpc>
                <a:spcPct val="100000"/>
              </a:lnSpc>
              <a:spcBef>
                <a:spcPts val="1445"/>
              </a:spcBef>
              <a:buClr>
                <a:srgbClr val="0034EC"/>
              </a:buClr>
              <a:buAutoNum type="romanUcPeriod"/>
              <a:tabLst>
                <a:tab pos="845819" algn="l"/>
                <a:tab pos="846455" algn="l"/>
              </a:tabLst>
            </a:pPr>
            <a:r>
              <a:rPr sz="1400" spc="70" dirty="0">
                <a:latin typeface="Arial"/>
                <a:cs typeface="Arial"/>
              </a:rPr>
              <a:t>Питаться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110" dirty="0">
                <a:latin typeface="Arial"/>
                <a:cs typeface="Arial"/>
              </a:rPr>
              <a:t>полезно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90" dirty="0">
                <a:latin typeface="Arial"/>
                <a:cs typeface="Arial"/>
              </a:rPr>
              <a:t>–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105" dirty="0">
                <a:latin typeface="Arial"/>
                <a:cs typeface="Arial"/>
              </a:rPr>
              <a:t>дорого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33386" y="3900549"/>
            <a:ext cx="2228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0034EC"/>
                </a:solidFill>
                <a:latin typeface="Arial"/>
                <a:cs typeface="Arial"/>
              </a:rPr>
              <a:t>III.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2757" y="3348099"/>
            <a:ext cx="3912870" cy="10071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71805" marR="384175" indent="-459740">
              <a:lnSpc>
                <a:spcPct val="101200"/>
              </a:lnSpc>
              <a:spcBef>
                <a:spcPts val="80"/>
              </a:spcBef>
              <a:tabLst>
                <a:tab pos="471805" algn="l"/>
              </a:tabLst>
            </a:pPr>
            <a:r>
              <a:rPr sz="1400" spc="-25" dirty="0">
                <a:solidFill>
                  <a:srgbClr val="0034EC"/>
                </a:solidFill>
                <a:latin typeface="Arial"/>
                <a:cs typeface="Arial"/>
              </a:rPr>
              <a:t>II.</a:t>
            </a:r>
            <a:r>
              <a:rPr sz="1400" dirty="0">
                <a:solidFill>
                  <a:srgbClr val="0034EC"/>
                </a:solidFill>
                <a:latin typeface="Arial"/>
                <a:cs typeface="Arial"/>
              </a:rPr>
              <a:t>	</a:t>
            </a:r>
            <a:r>
              <a:rPr sz="1400" spc="75" dirty="0">
                <a:latin typeface="Arial"/>
                <a:cs typeface="Arial"/>
              </a:rPr>
              <a:t>Чтобы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110" dirty="0">
                <a:latin typeface="Arial"/>
                <a:cs typeface="Arial"/>
              </a:rPr>
              <a:t>полезно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75" dirty="0">
                <a:latin typeface="Arial"/>
                <a:cs typeface="Arial"/>
              </a:rPr>
              <a:t>питаться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90" dirty="0">
                <a:latin typeface="Arial"/>
                <a:cs typeface="Arial"/>
              </a:rPr>
              <a:t>–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130" dirty="0">
                <a:latin typeface="Arial"/>
                <a:cs typeface="Arial"/>
              </a:rPr>
              <a:t>нужно </a:t>
            </a:r>
            <a:r>
              <a:rPr sz="1400" spc="65" dirty="0">
                <a:latin typeface="Arial"/>
                <a:cs typeface="Arial"/>
              </a:rPr>
              <a:t>тратить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125" dirty="0">
                <a:latin typeface="Arial"/>
                <a:cs typeface="Arial"/>
              </a:rPr>
              <a:t>много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125" dirty="0">
                <a:latin typeface="Arial"/>
                <a:cs typeface="Arial"/>
              </a:rPr>
              <a:t>времени</a:t>
            </a:r>
            <a:endParaRPr sz="1400">
              <a:latin typeface="Arial"/>
              <a:cs typeface="Arial"/>
            </a:endParaRPr>
          </a:p>
          <a:p>
            <a:pPr marL="471805" marR="5080">
              <a:lnSpc>
                <a:spcPct val="101200"/>
              </a:lnSpc>
              <a:spcBef>
                <a:spcPts val="950"/>
              </a:spcBef>
            </a:pPr>
            <a:r>
              <a:rPr sz="1400" spc="145" dirty="0">
                <a:latin typeface="Arial"/>
                <a:cs typeface="Arial"/>
              </a:rPr>
              <a:t>Мне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120" dirty="0">
                <a:latin typeface="Arial"/>
                <a:cs typeface="Arial"/>
              </a:rPr>
              <a:t>не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85" dirty="0">
                <a:latin typeface="Arial"/>
                <a:cs typeface="Arial"/>
              </a:rPr>
              <a:t>важно,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105" dirty="0">
                <a:latin typeface="Arial"/>
                <a:cs typeface="Arial"/>
              </a:rPr>
              <a:t>насколько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105" dirty="0">
                <a:latin typeface="Arial"/>
                <a:cs typeface="Arial"/>
              </a:rPr>
              <a:t>правильно </a:t>
            </a:r>
            <a:r>
              <a:rPr sz="1400" spc="80" dirty="0">
                <a:latin typeface="Arial"/>
                <a:cs typeface="Arial"/>
              </a:rPr>
              <a:t>я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90" dirty="0">
                <a:latin typeface="Arial"/>
                <a:cs typeface="Arial"/>
              </a:rPr>
              <a:t>питаюсь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37000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96806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60363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12494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2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7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2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64627" y="3472294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4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8" y="21245"/>
                </a:lnTo>
                <a:lnTo>
                  <a:pt x="286327" y="47722"/>
                </a:lnTo>
                <a:lnTo>
                  <a:pt x="286327" y="238604"/>
                </a:lnTo>
                <a:lnTo>
                  <a:pt x="282577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47163" y="3433033"/>
            <a:ext cx="899160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60" dirty="0">
                <a:latin typeface="Arial"/>
                <a:cs typeface="Arial"/>
              </a:rPr>
              <a:t>Абсолютно </a:t>
            </a:r>
            <a:r>
              <a:rPr sz="1100" spc="95" dirty="0">
                <a:latin typeface="Arial"/>
                <a:cs typeface="Arial"/>
              </a:rPr>
              <a:t>не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55" dirty="0">
                <a:latin typeface="Arial"/>
                <a:cs typeface="Arial"/>
              </a:rPr>
              <a:t>согласен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67267" y="3433033"/>
            <a:ext cx="843915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65" dirty="0">
                <a:latin typeface="Arial"/>
                <a:cs typeface="Arial"/>
              </a:rPr>
              <a:t>Полностью </a:t>
            </a:r>
            <a:r>
              <a:rPr sz="1100" spc="55" dirty="0">
                <a:latin typeface="Arial"/>
                <a:cs typeface="Arial"/>
              </a:rPr>
              <a:t>согласен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30930" y="3795445"/>
            <a:ext cx="97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72419" y="3795445"/>
            <a:ext cx="13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37249" y="3795445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54523" y="3795445"/>
            <a:ext cx="149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41158" y="3795445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52992" y="5408607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52991" y="5864947"/>
            <a:ext cx="286385" cy="286385"/>
          </a:xfrm>
          <a:custGeom>
            <a:avLst/>
            <a:gdLst/>
            <a:ahLst/>
            <a:cxnLst/>
            <a:rect l="l" t="t" r="r" b="b"/>
            <a:pathLst>
              <a:path w="286385" h="286385">
                <a:moveTo>
                  <a:pt x="0" y="47722"/>
                </a:moveTo>
                <a:lnTo>
                  <a:pt x="3750" y="29146"/>
                </a:lnTo>
                <a:lnTo>
                  <a:pt x="13977" y="13977"/>
                </a:lnTo>
                <a:lnTo>
                  <a:pt x="29146" y="3750"/>
                </a:lnTo>
                <a:lnTo>
                  <a:pt x="47721" y="0"/>
                </a:lnTo>
                <a:lnTo>
                  <a:pt x="238604" y="0"/>
                </a:lnTo>
                <a:lnTo>
                  <a:pt x="278309" y="21245"/>
                </a:lnTo>
                <a:lnTo>
                  <a:pt x="286326" y="47722"/>
                </a:lnTo>
                <a:lnTo>
                  <a:pt x="286326" y="238604"/>
                </a:lnTo>
                <a:lnTo>
                  <a:pt x="282576" y="257180"/>
                </a:lnTo>
                <a:lnTo>
                  <a:pt x="272349" y="272349"/>
                </a:lnTo>
                <a:lnTo>
                  <a:pt x="257180" y="282576"/>
                </a:lnTo>
                <a:lnTo>
                  <a:pt x="238604" y="286326"/>
                </a:lnTo>
                <a:lnTo>
                  <a:pt x="47721" y="286326"/>
                </a:lnTo>
                <a:lnTo>
                  <a:pt x="29146" y="282576"/>
                </a:lnTo>
                <a:lnTo>
                  <a:pt x="13977" y="272349"/>
                </a:lnTo>
                <a:lnTo>
                  <a:pt x="3750" y="257180"/>
                </a:lnTo>
                <a:lnTo>
                  <a:pt x="0" y="238604"/>
                </a:lnTo>
                <a:lnTo>
                  <a:pt x="0" y="47722"/>
                </a:lnTo>
                <a:close/>
              </a:path>
            </a:pathLst>
          </a:custGeom>
          <a:ln w="19049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708588" y="4328468"/>
            <a:ext cx="4487787" cy="22211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4820">
              <a:lnSpc>
                <a:spcPct val="100000"/>
              </a:lnSpc>
              <a:spcBef>
                <a:spcPts val="100"/>
              </a:spcBef>
            </a:pPr>
            <a:r>
              <a:rPr sz="1600" spc="-565" dirty="0">
                <a:solidFill>
                  <a:srgbClr val="0034EC"/>
                </a:solidFill>
                <a:latin typeface="Arial"/>
                <a:cs typeface="Arial"/>
              </a:rPr>
              <a:t>…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422909" algn="l"/>
              </a:tabLst>
            </a:pPr>
            <a:r>
              <a:rPr spc="-25" dirty="0">
                <a:latin typeface="Arial"/>
                <a:cs typeface="Arial"/>
              </a:rPr>
              <a:t>2.</a:t>
            </a:r>
            <a:r>
              <a:rPr dirty="0">
                <a:latin typeface="Arial"/>
                <a:cs typeface="Arial"/>
              </a:rPr>
              <a:t>	</a:t>
            </a:r>
            <a:r>
              <a:rPr spc="70" dirty="0">
                <a:latin typeface="Arial"/>
                <a:cs typeface="Arial"/>
              </a:rPr>
              <a:t>Что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для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вас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120" dirty="0">
                <a:latin typeface="Arial"/>
                <a:cs typeface="Arial"/>
              </a:rPr>
              <a:t>здоровое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100" dirty="0">
                <a:latin typeface="Arial"/>
                <a:cs typeface="Arial"/>
              </a:rPr>
              <a:t>питание?</a:t>
            </a:r>
            <a:endParaRPr dirty="0">
              <a:latin typeface="Arial"/>
              <a:cs typeface="Arial"/>
            </a:endParaRPr>
          </a:p>
          <a:p>
            <a:pPr marL="881380">
              <a:lnSpc>
                <a:spcPct val="100000"/>
              </a:lnSpc>
              <a:spcBef>
                <a:spcPts val="625"/>
              </a:spcBef>
            </a:pPr>
            <a:r>
              <a:rPr sz="1400" spc="105" dirty="0">
                <a:latin typeface="Arial"/>
                <a:cs typeface="Arial"/>
              </a:rPr>
              <a:t>домашняя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35" dirty="0">
                <a:latin typeface="Arial"/>
                <a:cs typeface="Arial"/>
              </a:rPr>
              <a:t>еда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 dirty="0">
              <a:latin typeface="Arial"/>
              <a:cs typeface="Arial"/>
            </a:endParaRPr>
          </a:p>
          <a:p>
            <a:pPr marL="881380">
              <a:lnSpc>
                <a:spcPct val="100000"/>
              </a:lnSpc>
            </a:pPr>
            <a:r>
              <a:rPr sz="1400" spc="60" dirty="0">
                <a:latin typeface="Arial"/>
                <a:cs typeface="Arial"/>
              </a:rPr>
              <a:t>отсутствие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фаст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фуда</a:t>
            </a:r>
            <a:endParaRPr sz="1400" dirty="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1215"/>
              </a:spcBef>
            </a:pPr>
            <a:r>
              <a:rPr sz="1600" spc="-565" dirty="0">
                <a:solidFill>
                  <a:srgbClr val="0034EC"/>
                </a:solidFill>
                <a:latin typeface="Arial"/>
                <a:cs typeface="Arial"/>
              </a:rPr>
              <a:t>…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324" y="726075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0"/>
              </a:spcBef>
            </a:pPr>
            <a:r>
              <a:rPr lang="ru-RU" sz="4000" spc="195" dirty="0"/>
              <a:t>Что</a:t>
            </a:r>
            <a:r>
              <a:rPr lang="ru-RU" sz="4000" spc="55" dirty="0"/>
              <a:t> </a:t>
            </a:r>
            <a:r>
              <a:rPr lang="ru-RU" sz="4000" spc="320" dirty="0"/>
              <a:t>такое</a:t>
            </a:r>
            <a:r>
              <a:rPr lang="ru-RU" sz="4000" spc="60" dirty="0"/>
              <a:t> </a:t>
            </a:r>
            <a:r>
              <a:rPr lang="ru-RU" sz="4000" spc="240" dirty="0"/>
              <a:t>целевая</a:t>
            </a:r>
            <a:r>
              <a:rPr lang="ru-RU" sz="4000" spc="60" dirty="0"/>
              <a:t> </a:t>
            </a:r>
            <a:r>
              <a:rPr lang="ru-RU" sz="4000" spc="235" dirty="0"/>
              <a:t>аудитория?</a:t>
            </a:r>
            <a:endParaRPr lang="ru-RU"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657324" y="1685107"/>
            <a:ext cx="9728200" cy="3168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00"/>
              </a:spcBef>
            </a:pPr>
            <a:r>
              <a:rPr sz="2800" b="1" spc="150" dirty="0">
                <a:solidFill>
                  <a:srgbClr val="0034EC"/>
                </a:solidFill>
                <a:latin typeface="Arial"/>
                <a:cs typeface="Arial"/>
              </a:rPr>
              <a:t>Целевая</a:t>
            </a:r>
            <a:r>
              <a:rPr sz="2800" b="1" spc="3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800" b="1" spc="145" dirty="0">
                <a:solidFill>
                  <a:srgbClr val="0034EC"/>
                </a:solidFill>
                <a:latin typeface="Arial"/>
                <a:cs typeface="Arial"/>
              </a:rPr>
              <a:t>аудитория</a:t>
            </a:r>
            <a:r>
              <a:rPr sz="2800" b="1" spc="3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34EC"/>
                </a:solidFill>
                <a:latin typeface="Arial"/>
                <a:cs typeface="Arial"/>
              </a:rPr>
              <a:t>—</a:t>
            </a:r>
            <a:r>
              <a:rPr sz="2800" b="1" spc="3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800" b="1" spc="70" dirty="0">
                <a:solidFill>
                  <a:srgbClr val="0034EC"/>
                </a:solidFill>
                <a:latin typeface="Arial"/>
                <a:cs typeface="Arial"/>
              </a:rPr>
              <a:t>это</a:t>
            </a:r>
            <a:r>
              <a:rPr sz="2800" b="1" spc="3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800" b="1" spc="125" dirty="0">
                <a:solidFill>
                  <a:srgbClr val="0034EC"/>
                </a:solidFill>
                <a:latin typeface="Arial"/>
                <a:cs typeface="Arial"/>
              </a:rPr>
              <a:t>совокупность</a:t>
            </a:r>
            <a:r>
              <a:rPr sz="2800" b="1" spc="3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800" b="1" spc="100" dirty="0">
                <a:solidFill>
                  <a:srgbClr val="0034EC"/>
                </a:solidFill>
                <a:latin typeface="Arial"/>
                <a:cs typeface="Arial"/>
              </a:rPr>
              <a:t>людей: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94665" algn="l"/>
              </a:tabLst>
            </a:pPr>
            <a:r>
              <a:rPr sz="2000" spc="42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sz="2000" spc="140" dirty="0">
                <a:latin typeface="Arial"/>
                <a:cs typeface="Arial"/>
              </a:rPr>
              <a:t>объединённых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b="1" spc="140" dirty="0">
                <a:latin typeface="Arial"/>
                <a:cs typeface="Arial"/>
              </a:rPr>
              <a:t>схожим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spc="120" dirty="0">
                <a:latin typeface="Arial"/>
                <a:cs typeface="Arial"/>
              </a:rPr>
              <a:t>набором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spc="95" dirty="0">
                <a:latin typeface="Arial"/>
                <a:cs typeface="Arial"/>
              </a:rPr>
              <a:t>потребностей</a:t>
            </a:r>
            <a:r>
              <a:rPr sz="2000" spc="95" dirty="0">
                <a:latin typeface="Arial"/>
                <a:cs typeface="Arial"/>
              </a:rPr>
              <a:t>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75" dirty="0">
                <a:latin typeface="Arial"/>
                <a:cs typeface="Arial"/>
              </a:rPr>
              <a:t>проблем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254" dirty="0">
                <a:latin typeface="Arial"/>
                <a:cs typeface="Arial"/>
              </a:rPr>
              <a:t>и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90" dirty="0">
                <a:latin typeface="Arial"/>
                <a:cs typeface="Arial"/>
              </a:rPr>
              <a:t>болей;</a:t>
            </a:r>
            <a:endParaRPr sz="2000" dirty="0">
              <a:latin typeface="Arial"/>
              <a:cs typeface="Arial"/>
            </a:endParaRPr>
          </a:p>
          <a:p>
            <a:pPr marL="494665" marR="488315" indent="-482600">
              <a:lnSpc>
                <a:spcPct val="100000"/>
              </a:lnSpc>
              <a:spcBef>
                <a:spcPts val="1000"/>
              </a:spcBef>
              <a:tabLst>
                <a:tab pos="494665" algn="l"/>
              </a:tabLst>
            </a:pPr>
            <a:r>
              <a:rPr sz="2000" spc="42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sz="2000" spc="125" dirty="0">
                <a:latin typeface="Arial"/>
                <a:cs typeface="Arial"/>
              </a:rPr>
              <a:t>которых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b="1" spc="170" dirty="0">
                <a:latin typeface="Arial"/>
                <a:cs typeface="Arial"/>
              </a:rPr>
              <a:t>не</a:t>
            </a:r>
            <a:r>
              <a:rPr sz="2000" b="1" spc="20" dirty="0">
                <a:latin typeface="Arial"/>
                <a:cs typeface="Arial"/>
              </a:rPr>
              <a:t> </a:t>
            </a:r>
            <a:r>
              <a:rPr sz="2000" b="1" spc="85" dirty="0">
                <a:latin typeface="Arial"/>
                <a:cs typeface="Arial"/>
              </a:rPr>
              <a:t>устраивают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spc="145" dirty="0">
                <a:latin typeface="Arial"/>
                <a:cs typeface="Arial"/>
              </a:rPr>
              <a:t>существующие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55" dirty="0">
                <a:latin typeface="Arial"/>
                <a:cs typeface="Arial"/>
              </a:rPr>
              <a:t>способы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25" dirty="0">
                <a:latin typeface="Arial"/>
                <a:cs typeface="Arial"/>
              </a:rPr>
              <a:t>удовлетворения </a:t>
            </a:r>
            <a:r>
              <a:rPr sz="2000" spc="120" dirty="0">
                <a:latin typeface="Arial"/>
                <a:cs typeface="Arial"/>
              </a:rPr>
              <a:t>потребности;</a:t>
            </a:r>
            <a:endParaRPr sz="2000" dirty="0">
              <a:latin typeface="Arial"/>
              <a:cs typeface="Arial"/>
            </a:endParaRPr>
          </a:p>
          <a:p>
            <a:pPr marL="494665" marR="5080" indent="-482600">
              <a:lnSpc>
                <a:spcPct val="100000"/>
              </a:lnSpc>
              <a:spcBef>
                <a:spcPts val="1000"/>
              </a:spcBef>
              <a:tabLst>
                <a:tab pos="494665" algn="l"/>
              </a:tabLst>
            </a:pPr>
            <a:r>
              <a:rPr sz="2000" spc="420" dirty="0">
                <a:solidFill>
                  <a:srgbClr val="0034EC"/>
                </a:solidFill>
                <a:latin typeface="Arial Unicode MS"/>
                <a:cs typeface="Arial Unicode MS"/>
              </a:rPr>
              <a:t>❏</a:t>
            </a:r>
            <a:r>
              <a:rPr sz="2000" dirty="0">
                <a:solidFill>
                  <a:srgbClr val="0034EC"/>
                </a:solidFill>
                <a:latin typeface="Arial Unicode MS"/>
                <a:cs typeface="Arial Unicode MS"/>
              </a:rPr>
              <a:t>	</a:t>
            </a:r>
            <a:r>
              <a:rPr sz="2000" spc="140" dirty="0">
                <a:latin typeface="Arial"/>
                <a:cs typeface="Arial"/>
              </a:rPr>
              <a:t>которые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14" dirty="0">
                <a:latin typeface="Arial"/>
                <a:cs typeface="Arial"/>
              </a:rPr>
              <a:t>готовы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14" dirty="0">
                <a:latin typeface="Arial"/>
                <a:cs typeface="Arial"/>
              </a:rPr>
              <a:t>платить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00" dirty="0">
                <a:latin typeface="Arial"/>
                <a:cs typeface="Arial"/>
              </a:rPr>
              <a:t>за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14" dirty="0">
                <a:latin typeface="Arial"/>
                <a:cs typeface="Arial"/>
              </a:rPr>
              <a:t>продукт,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10" dirty="0">
                <a:latin typeface="Arial"/>
                <a:cs typeface="Arial"/>
              </a:rPr>
              <a:t>чтобы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20" dirty="0">
                <a:latin typeface="Arial"/>
                <a:cs typeface="Arial"/>
              </a:rPr>
              <a:t>удовлетворить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свою </a:t>
            </a:r>
            <a:r>
              <a:rPr sz="2000" spc="110" dirty="0">
                <a:latin typeface="Arial"/>
                <a:cs typeface="Arial"/>
              </a:rPr>
              <a:t>потребность,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210" dirty="0">
                <a:latin typeface="Arial"/>
                <a:cs typeface="Arial"/>
              </a:rPr>
              <a:t>ИЛИ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которые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85" dirty="0">
                <a:latin typeface="Arial"/>
                <a:cs typeface="Arial"/>
              </a:rPr>
              <a:t>принимают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10" dirty="0">
                <a:latin typeface="Arial"/>
                <a:cs typeface="Arial"/>
              </a:rPr>
              <a:t>участие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145" dirty="0">
                <a:latin typeface="Arial"/>
                <a:cs typeface="Arial"/>
              </a:rPr>
              <a:t>в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210" dirty="0">
                <a:latin typeface="Arial"/>
                <a:cs typeface="Arial"/>
              </a:rPr>
              <a:t>решении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55" dirty="0">
                <a:latin typeface="Arial"/>
                <a:cs typeface="Arial"/>
              </a:rPr>
              <a:t>о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85" dirty="0">
                <a:latin typeface="Arial"/>
                <a:cs typeface="Arial"/>
              </a:rPr>
              <a:t>покупке </a:t>
            </a:r>
            <a:r>
              <a:rPr sz="2000" spc="110" dirty="0">
                <a:latin typeface="Arial"/>
                <a:cs typeface="Arial"/>
              </a:rPr>
              <a:t>продукта.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862" y="545429"/>
            <a:ext cx="747903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0" marR="5080" indent="-971550">
              <a:lnSpc>
                <a:spcPct val="100000"/>
              </a:lnSpc>
              <a:spcBef>
                <a:spcPts val="100"/>
              </a:spcBef>
              <a:tabLst>
                <a:tab pos="983615" algn="l"/>
              </a:tabLst>
            </a:pPr>
            <a:r>
              <a:rPr sz="6000" spc="727" baseline="-1388" dirty="0">
                <a:solidFill>
                  <a:srgbClr val="0034EC"/>
                </a:solidFill>
              </a:rPr>
              <a:t>#6</a:t>
            </a:r>
            <a:r>
              <a:rPr sz="6000" baseline="-1388" dirty="0">
                <a:solidFill>
                  <a:srgbClr val="0034EC"/>
                </a:solidFill>
              </a:rPr>
              <a:t>	</a:t>
            </a:r>
            <a:r>
              <a:rPr sz="4000" spc="190" dirty="0"/>
              <a:t>Соц-</a:t>
            </a:r>
            <a:r>
              <a:rPr sz="4000" spc="305" dirty="0"/>
              <a:t>демографический </a:t>
            </a:r>
            <a:r>
              <a:rPr sz="4000" spc="260" dirty="0"/>
              <a:t>портрет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776413" y="2619164"/>
            <a:ext cx="5960027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800" spc="-250" dirty="0">
                <a:latin typeface="Arial"/>
                <a:cs typeface="Arial"/>
              </a:rPr>
              <a:t>1.</a:t>
            </a:r>
            <a:r>
              <a: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 </a:t>
            </a:r>
            <a:r>
              <a:rPr lang="ru-RU" sz="1800" spc="90" dirty="0">
                <a:latin typeface="Arial"/>
                <a:cs typeface="Arial"/>
              </a:rPr>
              <a:t>Укажите,</a:t>
            </a:r>
            <a:r>
              <a:rPr lang="ru-RU" sz="1800" spc="-15" dirty="0">
                <a:latin typeface="Arial"/>
                <a:cs typeface="Arial"/>
              </a:rPr>
              <a:t> </a:t>
            </a:r>
            <a:r>
              <a:rPr lang="ru-RU" sz="1800" spc="100" dirty="0">
                <a:latin typeface="Arial"/>
                <a:cs typeface="Arial"/>
              </a:rPr>
              <a:t>пожалуйста,</a:t>
            </a:r>
            <a:r>
              <a:rPr lang="ru-RU" sz="1800" spc="-15" dirty="0">
                <a:latin typeface="Arial"/>
                <a:cs typeface="Arial"/>
              </a:rPr>
              <a:t> </a:t>
            </a:r>
            <a:r>
              <a:rPr lang="ru-RU" sz="1800" spc="135" dirty="0">
                <a:latin typeface="Arial"/>
                <a:cs typeface="Arial"/>
              </a:rPr>
              <a:t>ваш</a:t>
            </a:r>
            <a:r>
              <a:rPr lang="ru-RU" sz="1800" spc="-15" dirty="0">
                <a:latin typeface="Arial"/>
                <a:cs typeface="Arial"/>
              </a:rPr>
              <a:t> </a:t>
            </a:r>
            <a:r>
              <a:rPr lang="ru-RU" sz="1800" spc="155" dirty="0">
                <a:latin typeface="Arial"/>
                <a:cs typeface="Arial"/>
              </a:rPr>
              <a:t>род</a:t>
            </a:r>
            <a:r>
              <a:rPr lang="ru-RU" sz="1800" spc="-15" dirty="0">
                <a:latin typeface="Arial"/>
                <a:cs typeface="Arial"/>
              </a:rPr>
              <a:t> </a:t>
            </a:r>
            <a:r>
              <a:rPr lang="ru-RU" sz="1800" spc="90" dirty="0">
                <a:latin typeface="Arial"/>
                <a:cs typeface="Arial"/>
              </a:rPr>
              <a:t>деятельности</a:t>
            </a:r>
            <a:endParaRPr lang="ru-RU"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8578" y="2929933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76412" y="3454400"/>
            <a:ext cx="28161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2.</a:t>
            </a:r>
            <a:r>
              <a: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 </a:t>
            </a:r>
            <a:r>
              <a:rPr lang="ru-RU" sz="1800" spc="120" dirty="0">
                <a:latin typeface="Arial"/>
                <a:cs typeface="Arial"/>
              </a:rPr>
              <a:t>Сколько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125" dirty="0">
                <a:latin typeface="Arial"/>
                <a:cs typeface="Arial"/>
              </a:rPr>
              <a:t>Вам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лет?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9424" y="3745908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76413" y="4276514"/>
            <a:ext cx="577509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800" spc="-20" dirty="0">
                <a:latin typeface="Arial"/>
                <a:cs typeface="Arial"/>
              </a:rPr>
              <a:t>3.</a:t>
            </a:r>
            <a:r>
              <a: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 </a:t>
            </a:r>
            <a:r>
              <a:rPr lang="ru-RU" sz="1800" spc="90" dirty="0">
                <a:latin typeface="Arial"/>
                <a:cs typeface="Arial"/>
              </a:rPr>
              <a:t>Укажите,</a:t>
            </a:r>
            <a:r>
              <a:rPr lang="ru-RU" sz="1800" spc="-30" dirty="0">
                <a:latin typeface="Arial"/>
                <a:cs typeface="Arial"/>
              </a:rPr>
              <a:t> </a:t>
            </a:r>
            <a:r>
              <a:rPr lang="ru-RU" sz="1800" spc="100" dirty="0">
                <a:latin typeface="Arial"/>
                <a:cs typeface="Arial"/>
              </a:rPr>
              <a:t>пожалуйста,</a:t>
            </a:r>
            <a:r>
              <a:rPr lang="ru-RU" sz="1800" spc="-30" dirty="0">
                <a:latin typeface="Arial"/>
                <a:cs typeface="Arial"/>
              </a:rPr>
              <a:t> </a:t>
            </a:r>
            <a:r>
              <a:rPr lang="ru-RU" sz="1800" spc="135" dirty="0">
                <a:latin typeface="Arial"/>
                <a:cs typeface="Arial"/>
              </a:rPr>
              <a:t>ваш</a:t>
            </a:r>
            <a:r>
              <a:rPr lang="ru-RU" sz="1800" spc="-30" dirty="0">
                <a:latin typeface="Arial"/>
                <a:cs typeface="Arial"/>
              </a:rPr>
              <a:t> </a:t>
            </a:r>
            <a:r>
              <a:rPr lang="ru-RU" sz="1800" spc="160" dirty="0">
                <a:latin typeface="Arial"/>
                <a:cs typeface="Arial"/>
              </a:rPr>
              <a:t>семейный</a:t>
            </a:r>
            <a:r>
              <a:rPr lang="ru-RU" sz="1800" spc="-30" dirty="0">
                <a:latin typeface="Arial"/>
                <a:cs typeface="Arial"/>
              </a:rPr>
              <a:t> </a:t>
            </a:r>
            <a:r>
              <a:rPr lang="ru-RU" sz="1800" spc="45" dirty="0">
                <a:latin typeface="Arial"/>
                <a:cs typeface="Arial"/>
              </a:rPr>
              <a:t>статус</a:t>
            </a:r>
            <a:endParaRPr lang="ru-RU"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09424" y="4583255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76413" y="5105189"/>
            <a:ext cx="468603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800" dirty="0">
                <a:latin typeface="Arial"/>
                <a:cs typeface="Arial"/>
              </a:rPr>
              <a:t>4.</a:t>
            </a:r>
            <a:r>
              <a: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 </a:t>
            </a:r>
            <a:r>
              <a:rPr lang="ru-RU" sz="1800" spc="90" dirty="0">
                <a:latin typeface="Arial"/>
                <a:cs typeface="Arial"/>
              </a:rPr>
              <a:t>Укажите,</a:t>
            </a:r>
            <a:r>
              <a:rPr lang="ru-RU" sz="1800" spc="10" dirty="0">
                <a:latin typeface="Arial"/>
                <a:cs typeface="Arial"/>
              </a:rPr>
              <a:t> </a:t>
            </a:r>
            <a:r>
              <a:rPr lang="ru-RU" sz="1800" spc="100" dirty="0">
                <a:latin typeface="Arial"/>
                <a:cs typeface="Arial"/>
              </a:rPr>
              <a:t>пожалуйста,</a:t>
            </a:r>
            <a:r>
              <a:rPr lang="ru-RU" sz="1800" spc="10" dirty="0">
                <a:latin typeface="Arial"/>
                <a:cs typeface="Arial"/>
              </a:rPr>
              <a:t> </a:t>
            </a:r>
            <a:r>
              <a:rPr lang="ru-RU" sz="1800" spc="150" dirty="0">
                <a:latin typeface="Arial"/>
                <a:cs typeface="Arial"/>
              </a:rPr>
              <a:t>свой</a:t>
            </a:r>
            <a:r>
              <a:rPr lang="ru-RU" sz="1800" spc="5" dirty="0">
                <a:latin typeface="Arial"/>
                <a:cs typeface="Arial"/>
              </a:rPr>
              <a:t> </a:t>
            </a:r>
            <a:r>
              <a:rPr lang="ru-RU" sz="1800" spc="120" dirty="0">
                <a:latin typeface="Arial"/>
                <a:cs typeface="Arial"/>
              </a:rPr>
              <a:t>пол</a:t>
            </a:r>
            <a:endParaRPr lang="ru-RU"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09424" y="5408594"/>
            <a:ext cx="2150110" cy="269304"/>
          </a:xfrm>
          <a:prstGeom prst="rect">
            <a:avLst/>
          </a:prstGeom>
          <a:solidFill>
            <a:srgbClr val="ECF1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u2000"/>
              </a:rPr>
              <a:t>≣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73C2B6C-0086-79A5-1022-E49DA34C4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119" y="2584342"/>
            <a:ext cx="10515600" cy="1325563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+mj-lt"/>
              </a:rPr>
              <a:t>Макеты </a:t>
            </a:r>
            <a:r>
              <a:rPr lang="en-US" sz="4400" dirty="0">
                <a:latin typeface="+mj-lt"/>
              </a:rPr>
              <a:t>UI</a:t>
            </a:r>
            <a:r>
              <a:rPr lang="ru-RU" sz="4400" dirty="0">
                <a:latin typeface="+mj-lt"/>
              </a:rPr>
              <a:t>:</a:t>
            </a:r>
            <a:br>
              <a:rPr lang="ru-RU" sz="4400" dirty="0">
                <a:latin typeface="+mj-lt"/>
              </a:rPr>
            </a:br>
            <a:r>
              <a:rPr lang="ru-RU" sz="4400" dirty="0">
                <a:latin typeface="+mj-lt"/>
              </a:rPr>
              <a:t>Мокапы / </a:t>
            </a:r>
            <a:r>
              <a:rPr lang="en-US" sz="4400" dirty="0">
                <a:latin typeface="+mj-lt"/>
              </a:rPr>
              <a:t>Wireframe / </a:t>
            </a:r>
            <a:r>
              <a:rPr lang="ru-RU" sz="4400" dirty="0">
                <a:latin typeface="+mj-lt"/>
              </a:rPr>
              <a:t>Прототипы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00925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620" y="539506"/>
            <a:ext cx="14376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295" dirty="0">
                <a:solidFill>
                  <a:srgbClr val="000000"/>
                </a:solidFill>
              </a:rPr>
              <a:t>start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2260049" y="736011"/>
            <a:ext cx="3639185" cy="773430"/>
            <a:chOff x="2260049" y="736011"/>
            <a:chExt cx="3639185" cy="773430"/>
          </a:xfrm>
        </p:grpSpPr>
        <p:sp>
          <p:nvSpPr>
            <p:cNvPr id="4" name="object 4"/>
            <p:cNvSpPr/>
            <p:nvPr/>
          </p:nvSpPr>
          <p:spPr>
            <a:xfrm>
              <a:off x="2264811" y="740774"/>
              <a:ext cx="3629660" cy="763905"/>
            </a:xfrm>
            <a:custGeom>
              <a:avLst/>
              <a:gdLst/>
              <a:ahLst/>
              <a:cxnLst/>
              <a:rect l="l" t="t" r="r" b="b"/>
              <a:pathLst>
                <a:path w="3629660" h="763905">
                  <a:moveTo>
                    <a:pt x="0" y="759422"/>
                  </a:moveTo>
                  <a:lnTo>
                    <a:pt x="307275" y="445375"/>
                  </a:lnTo>
                  <a:lnTo>
                    <a:pt x="307275" y="127250"/>
                  </a:lnTo>
                  <a:lnTo>
                    <a:pt x="317275" y="77718"/>
                  </a:lnTo>
                  <a:lnTo>
                    <a:pt x="344546" y="37270"/>
                  </a:lnTo>
                  <a:lnTo>
                    <a:pt x="384994" y="9999"/>
                  </a:lnTo>
                  <a:lnTo>
                    <a:pt x="434525" y="0"/>
                  </a:lnTo>
                  <a:lnTo>
                    <a:pt x="3501925" y="0"/>
                  </a:lnTo>
                  <a:lnTo>
                    <a:pt x="3550622" y="9686"/>
                  </a:lnTo>
                  <a:lnTo>
                    <a:pt x="3591904" y="37270"/>
                  </a:lnTo>
                  <a:lnTo>
                    <a:pt x="3619489" y="78553"/>
                  </a:lnTo>
                  <a:lnTo>
                    <a:pt x="3629175" y="127250"/>
                  </a:lnTo>
                  <a:lnTo>
                    <a:pt x="3629175" y="636250"/>
                  </a:lnTo>
                  <a:lnTo>
                    <a:pt x="307275" y="636250"/>
                  </a:lnTo>
                  <a:lnTo>
                    <a:pt x="0" y="759422"/>
                  </a:lnTo>
                  <a:close/>
                </a:path>
                <a:path w="3629660" h="763905">
                  <a:moveTo>
                    <a:pt x="3501925" y="763500"/>
                  </a:moveTo>
                  <a:lnTo>
                    <a:pt x="434525" y="763500"/>
                  </a:lnTo>
                  <a:lnTo>
                    <a:pt x="384994" y="753500"/>
                  </a:lnTo>
                  <a:lnTo>
                    <a:pt x="344546" y="726229"/>
                  </a:lnTo>
                  <a:lnTo>
                    <a:pt x="317275" y="685781"/>
                  </a:lnTo>
                  <a:lnTo>
                    <a:pt x="307275" y="636250"/>
                  </a:lnTo>
                  <a:lnTo>
                    <a:pt x="3629175" y="636250"/>
                  </a:lnTo>
                  <a:lnTo>
                    <a:pt x="3619175" y="685781"/>
                  </a:lnTo>
                  <a:lnTo>
                    <a:pt x="3591904" y="726229"/>
                  </a:lnTo>
                  <a:lnTo>
                    <a:pt x="3551457" y="753500"/>
                  </a:lnTo>
                  <a:lnTo>
                    <a:pt x="3501925" y="76350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64811" y="740774"/>
              <a:ext cx="3629660" cy="763905"/>
            </a:xfrm>
            <a:custGeom>
              <a:avLst/>
              <a:gdLst/>
              <a:ahLst/>
              <a:cxnLst/>
              <a:rect l="l" t="t" r="r" b="b"/>
              <a:pathLst>
                <a:path w="3629660" h="763905">
                  <a:moveTo>
                    <a:pt x="307275" y="127250"/>
                  </a:moveTo>
                  <a:lnTo>
                    <a:pt x="317275" y="77718"/>
                  </a:lnTo>
                  <a:lnTo>
                    <a:pt x="344546" y="37270"/>
                  </a:lnTo>
                  <a:lnTo>
                    <a:pt x="384994" y="9999"/>
                  </a:lnTo>
                  <a:lnTo>
                    <a:pt x="434525" y="0"/>
                  </a:lnTo>
                  <a:lnTo>
                    <a:pt x="860925" y="0"/>
                  </a:lnTo>
                  <a:lnTo>
                    <a:pt x="1691400" y="0"/>
                  </a:lnTo>
                  <a:lnTo>
                    <a:pt x="3501925" y="0"/>
                  </a:lnTo>
                  <a:lnTo>
                    <a:pt x="3526866" y="2467"/>
                  </a:lnTo>
                  <a:lnTo>
                    <a:pt x="3572524" y="21379"/>
                  </a:lnTo>
                  <a:lnTo>
                    <a:pt x="3607796" y="56651"/>
                  </a:lnTo>
                  <a:lnTo>
                    <a:pt x="3626708" y="102308"/>
                  </a:lnTo>
                  <a:lnTo>
                    <a:pt x="3629175" y="127250"/>
                  </a:lnTo>
                  <a:lnTo>
                    <a:pt x="3629175" y="445375"/>
                  </a:lnTo>
                  <a:lnTo>
                    <a:pt x="3629175" y="636250"/>
                  </a:lnTo>
                  <a:lnTo>
                    <a:pt x="3619175" y="685781"/>
                  </a:lnTo>
                  <a:lnTo>
                    <a:pt x="3591904" y="726229"/>
                  </a:lnTo>
                  <a:lnTo>
                    <a:pt x="3551457" y="753500"/>
                  </a:lnTo>
                  <a:lnTo>
                    <a:pt x="3501925" y="763500"/>
                  </a:lnTo>
                  <a:lnTo>
                    <a:pt x="1691400" y="763500"/>
                  </a:lnTo>
                  <a:lnTo>
                    <a:pt x="860925" y="763500"/>
                  </a:lnTo>
                  <a:lnTo>
                    <a:pt x="434525" y="763500"/>
                  </a:lnTo>
                  <a:lnTo>
                    <a:pt x="384994" y="753500"/>
                  </a:lnTo>
                  <a:lnTo>
                    <a:pt x="344546" y="726229"/>
                  </a:lnTo>
                  <a:lnTo>
                    <a:pt x="317275" y="685781"/>
                  </a:lnTo>
                  <a:lnTo>
                    <a:pt x="307275" y="636250"/>
                  </a:lnTo>
                  <a:lnTo>
                    <a:pt x="0" y="759422"/>
                  </a:lnTo>
                  <a:lnTo>
                    <a:pt x="307275" y="445375"/>
                  </a:lnTo>
                  <a:lnTo>
                    <a:pt x="307275" y="127250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49828" y="854046"/>
            <a:ext cx="296799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63525" marR="5080" indent="-251460">
              <a:lnSpc>
                <a:spcPct val="101600"/>
              </a:lnSpc>
              <a:spcBef>
                <a:spcPts val="70"/>
              </a:spcBef>
            </a:pPr>
            <a:r>
              <a:rPr sz="1600" dirty="0">
                <a:latin typeface="Arial"/>
                <a:cs typeface="Arial"/>
              </a:rPr>
              <a:t>Есть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идея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0" dirty="0">
                <a:latin typeface="Arial"/>
                <a:cs typeface="Arial"/>
              </a:rPr>
              <a:t>–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170" dirty="0">
                <a:latin typeface="Arial"/>
                <a:cs typeface="Arial"/>
              </a:rPr>
              <a:t>пишу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155" dirty="0">
                <a:latin typeface="Arial"/>
                <a:cs typeface="Arial"/>
              </a:rPr>
              <a:t>мини-</a:t>
            </a:r>
            <a:r>
              <a:rPr sz="1600" spc="65" dirty="0">
                <a:latin typeface="Arial"/>
                <a:cs typeface="Arial"/>
              </a:rPr>
              <a:t>док, </a:t>
            </a:r>
            <a:r>
              <a:rPr sz="1600" spc="145" dirty="0">
                <a:latin typeface="Arial"/>
                <a:cs typeface="Arial"/>
              </a:rPr>
              <a:t>рисую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картинку-мокап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50525" y="1621812"/>
            <a:ext cx="3648710" cy="1081405"/>
            <a:chOff x="2250525" y="1621812"/>
            <a:chExt cx="3648710" cy="1081405"/>
          </a:xfrm>
        </p:grpSpPr>
        <p:sp>
          <p:nvSpPr>
            <p:cNvPr id="8" name="object 8"/>
            <p:cNvSpPr/>
            <p:nvPr/>
          </p:nvSpPr>
          <p:spPr>
            <a:xfrm>
              <a:off x="2255287" y="1626574"/>
              <a:ext cx="3639185" cy="1071880"/>
            </a:xfrm>
            <a:custGeom>
              <a:avLst/>
              <a:gdLst/>
              <a:ahLst/>
              <a:cxnLst/>
              <a:rect l="l" t="t" r="r" b="b"/>
              <a:pathLst>
                <a:path w="3639185" h="1071880">
                  <a:moveTo>
                    <a:pt x="3460096" y="1071599"/>
                  </a:moveTo>
                  <a:lnTo>
                    <a:pt x="178603" y="1071599"/>
                  </a:lnTo>
                  <a:lnTo>
                    <a:pt x="131123" y="1065220"/>
                  </a:lnTo>
                  <a:lnTo>
                    <a:pt x="88458" y="1047215"/>
                  </a:lnTo>
                  <a:lnTo>
                    <a:pt x="52311" y="1019288"/>
                  </a:lnTo>
                  <a:lnTo>
                    <a:pt x="24384" y="983141"/>
                  </a:lnTo>
                  <a:lnTo>
                    <a:pt x="6379" y="940476"/>
                  </a:lnTo>
                  <a:lnTo>
                    <a:pt x="0" y="892996"/>
                  </a:lnTo>
                  <a:lnTo>
                    <a:pt x="0" y="178603"/>
                  </a:lnTo>
                  <a:lnTo>
                    <a:pt x="6379" y="131123"/>
                  </a:lnTo>
                  <a:lnTo>
                    <a:pt x="24384" y="88458"/>
                  </a:lnTo>
                  <a:lnTo>
                    <a:pt x="52311" y="52311"/>
                  </a:lnTo>
                  <a:lnTo>
                    <a:pt x="88458" y="24384"/>
                  </a:lnTo>
                  <a:lnTo>
                    <a:pt x="131123" y="6379"/>
                  </a:lnTo>
                  <a:lnTo>
                    <a:pt x="178603" y="0"/>
                  </a:lnTo>
                  <a:lnTo>
                    <a:pt x="3460096" y="0"/>
                  </a:lnTo>
                  <a:lnTo>
                    <a:pt x="3528445" y="13595"/>
                  </a:lnTo>
                  <a:lnTo>
                    <a:pt x="3586388" y="52311"/>
                  </a:lnTo>
                  <a:lnTo>
                    <a:pt x="3625104" y="110254"/>
                  </a:lnTo>
                  <a:lnTo>
                    <a:pt x="3638699" y="178603"/>
                  </a:lnTo>
                  <a:lnTo>
                    <a:pt x="3638699" y="892996"/>
                  </a:lnTo>
                  <a:lnTo>
                    <a:pt x="3632320" y="940476"/>
                  </a:lnTo>
                  <a:lnTo>
                    <a:pt x="3614315" y="983141"/>
                  </a:lnTo>
                  <a:lnTo>
                    <a:pt x="3586388" y="1019288"/>
                  </a:lnTo>
                  <a:lnTo>
                    <a:pt x="3550240" y="1047215"/>
                  </a:lnTo>
                  <a:lnTo>
                    <a:pt x="3507576" y="1065220"/>
                  </a:lnTo>
                  <a:lnTo>
                    <a:pt x="3460096" y="10715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55287" y="1626574"/>
              <a:ext cx="3639185" cy="1071880"/>
            </a:xfrm>
            <a:custGeom>
              <a:avLst/>
              <a:gdLst/>
              <a:ahLst/>
              <a:cxnLst/>
              <a:rect l="l" t="t" r="r" b="b"/>
              <a:pathLst>
                <a:path w="3639185" h="1071880">
                  <a:moveTo>
                    <a:pt x="0" y="178603"/>
                  </a:moveTo>
                  <a:lnTo>
                    <a:pt x="6379" y="131123"/>
                  </a:lnTo>
                  <a:lnTo>
                    <a:pt x="24384" y="88458"/>
                  </a:lnTo>
                  <a:lnTo>
                    <a:pt x="52311" y="52311"/>
                  </a:lnTo>
                  <a:lnTo>
                    <a:pt x="88458" y="24384"/>
                  </a:lnTo>
                  <a:lnTo>
                    <a:pt x="131123" y="6379"/>
                  </a:lnTo>
                  <a:lnTo>
                    <a:pt x="178603" y="0"/>
                  </a:lnTo>
                  <a:lnTo>
                    <a:pt x="3460096" y="0"/>
                  </a:lnTo>
                  <a:lnTo>
                    <a:pt x="3528445" y="13595"/>
                  </a:lnTo>
                  <a:lnTo>
                    <a:pt x="3586388" y="52311"/>
                  </a:lnTo>
                  <a:lnTo>
                    <a:pt x="3625104" y="110254"/>
                  </a:lnTo>
                  <a:lnTo>
                    <a:pt x="3638699" y="178603"/>
                  </a:lnTo>
                  <a:lnTo>
                    <a:pt x="3638699" y="892996"/>
                  </a:lnTo>
                  <a:lnTo>
                    <a:pt x="3632320" y="940476"/>
                  </a:lnTo>
                  <a:lnTo>
                    <a:pt x="3614315" y="983141"/>
                  </a:lnTo>
                  <a:lnTo>
                    <a:pt x="3586388" y="1019288"/>
                  </a:lnTo>
                  <a:lnTo>
                    <a:pt x="3550240" y="1047215"/>
                  </a:lnTo>
                  <a:lnTo>
                    <a:pt x="3507576" y="1065220"/>
                  </a:lnTo>
                  <a:lnTo>
                    <a:pt x="3460096" y="1071599"/>
                  </a:lnTo>
                  <a:lnTo>
                    <a:pt x="178603" y="1071599"/>
                  </a:lnTo>
                  <a:lnTo>
                    <a:pt x="131123" y="1065220"/>
                  </a:lnTo>
                  <a:lnTo>
                    <a:pt x="88458" y="1047215"/>
                  </a:lnTo>
                  <a:lnTo>
                    <a:pt x="52311" y="1019288"/>
                  </a:lnTo>
                  <a:lnTo>
                    <a:pt x="24384" y="983141"/>
                  </a:lnTo>
                  <a:lnTo>
                    <a:pt x="6379" y="940476"/>
                  </a:lnTo>
                  <a:lnTo>
                    <a:pt x="0" y="892996"/>
                  </a:lnTo>
                  <a:lnTo>
                    <a:pt x="0" y="178603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380623" y="1770071"/>
            <a:ext cx="3261360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14" dirty="0">
                <a:latin typeface="Arial"/>
                <a:cs typeface="Arial"/>
              </a:rPr>
              <a:t>Иду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с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кем-</a:t>
            </a:r>
            <a:r>
              <a:rPr sz="1600" spc="100" dirty="0">
                <a:latin typeface="Arial"/>
                <a:cs typeface="Arial"/>
              </a:rPr>
              <a:t>нибудь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65" dirty="0">
                <a:latin typeface="Arial"/>
                <a:cs typeface="Arial"/>
              </a:rPr>
              <a:t>обсуждать, </a:t>
            </a:r>
            <a:r>
              <a:rPr sz="1600" spc="105" dirty="0">
                <a:latin typeface="Arial"/>
                <a:cs typeface="Arial"/>
              </a:rPr>
              <a:t>додумываю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что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должно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быть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экранах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55" dirty="0">
                <a:latin typeface="Arial"/>
                <a:cs typeface="Arial"/>
              </a:rPr>
              <a:t>какие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есть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кейсы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7149" y="2815712"/>
            <a:ext cx="3648710" cy="880744"/>
            <a:chOff x="727149" y="2815712"/>
            <a:chExt cx="3648710" cy="880744"/>
          </a:xfrm>
        </p:grpSpPr>
        <p:sp>
          <p:nvSpPr>
            <p:cNvPr id="12" name="object 12"/>
            <p:cNvSpPr/>
            <p:nvPr/>
          </p:nvSpPr>
          <p:spPr>
            <a:xfrm>
              <a:off x="731912" y="2820474"/>
              <a:ext cx="3639185" cy="871219"/>
            </a:xfrm>
            <a:custGeom>
              <a:avLst/>
              <a:gdLst/>
              <a:ahLst/>
              <a:cxnLst/>
              <a:rect l="l" t="t" r="r" b="b"/>
              <a:pathLst>
                <a:path w="3639185" h="871220">
                  <a:moveTo>
                    <a:pt x="3493597" y="870599"/>
                  </a:moveTo>
                  <a:lnTo>
                    <a:pt x="145102" y="870599"/>
                  </a:lnTo>
                  <a:lnTo>
                    <a:pt x="99239" y="863202"/>
                  </a:lnTo>
                  <a:lnTo>
                    <a:pt x="59407" y="842603"/>
                  </a:lnTo>
                  <a:lnTo>
                    <a:pt x="27996" y="811192"/>
                  </a:lnTo>
                  <a:lnTo>
                    <a:pt x="7397" y="771360"/>
                  </a:lnTo>
                  <a:lnTo>
                    <a:pt x="0" y="725497"/>
                  </a:lnTo>
                  <a:lnTo>
                    <a:pt x="0" y="145102"/>
                  </a:lnTo>
                  <a:lnTo>
                    <a:pt x="7397" y="99239"/>
                  </a:lnTo>
                  <a:lnTo>
                    <a:pt x="27996" y="59407"/>
                  </a:lnTo>
                  <a:lnTo>
                    <a:pt x="59407" y="27996"/>
                  </a:lnTo>
                  <a:lnTo>
                    <a:pt x="99239" y="7397"/>
                  </a:lnTo>
                  <a:lnTo>
                    <a:pt x="145102" y="0"/>
                  </a:lnTo>
                  <a:lnTo>
                    <a:pt x="3493597" y="0"/>
                  </a:lnTo>
                  <a:lnTo>
                    <a:pt x="3549125" y="11045"/>
                  </a:lnTo>
                  <a:lnTo>
                    <a:pt x="3596200" y="42499"/>
                  </a:lnTo>
                  <a:lnTo>
                    <a:pt x="3627654" y="89574"/>
                  </a:lnTo>
                  <a:lnTo>
                    <a:pt x="3638699" y="145102"/>
                  </a:lnTo>
                  <a:lnTo>
                    <a:pt x="3638699" y="725497"/>
                  </a:lnTo>
                  <a:lnTo>
                    <a:pt x="3631302" y="771360"/>
                  </a:lnTo>
                  <a:lnTo>
                    <a:pt x="3610703" y="811192"/>
                  </a:lnTo>
                  <a:lnTo>
                    <a:pt x="3579292" y="842603"/>
                  </a:lnTo>
                  <a:lnTo>
                    <a:pt x="3539460" y="863202"/>
                  </a:lnTo>
                  <a:lnTo>
                    <a:pt x="3493597" y="8705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1912" y="2820474"/>
              <a:ext cx="3639185" cy="871219"/>
            </a:xfrm>
            <a:custGeom>
              <a:avLst/>
              <a:gdLst/>
              <a:ahLst/>
              <a:cxnLst/>
              <a:rect l="l" t="t" r="r" b="b"/>
              <a:pathLst>
                <a:path w="3639185" h="871220">
                  <a:moveTo>
                    <a:pt x="0" y="145102"/>
                  </a:moveTo>
                  <a:lnTo>
                    <a:pt x="7397" y="99239"/>
                  </a:lnTo>
                  <a:lnTo>
                    <a:pt x="27996" y="59407"/>
                  </a:lnTo>
                  <a:lnTo>
                    <a:pt x="59407" y="27996"/>
                  </a:lnTo>
                  <a:lnTo>
                    <a:pt x="99239" y="7397"/>
                  </a:lnTo>
                  <a:lnTo>
                    <a:pt x="145102" y="0"/>
                  </a:lnTo>
                  <a:lnTo>
                    <a:pt x="3493597" y="0"/>
                  </a:lnTo>
                  <a:lnTo>
                    <a:pt x="3549125" y="11045"/>
                  </a:lnTo>
                  <a:lnTo>
                    <a:pt x="3596200" y="42499"/>
                  </a:lnTo>
                  <a:lnTo>
                    <a:pt x="3627654" y="89574"/>
                  </a:lnTo>
                  <a:lnTo>
                    <a:pt x="3638699" y="145102"/>
                  </a:lnTo>
                  <a:lnTo>
                    <a:pt x="3638699" y="725497"/>
                  </a:lnTo>
                  <a:lnTo>
                    <a:pt x="3631302" y="771360"/>
                  </a:lnTo>
                  <a:lnTo>
                    <a:pt x="3610703" y="811192"/>
                  </a:lnTo>
                  <a:lnTo>
                    <a:pt x="3579292" y="842603"/>
                  </a:lnTo>
                  <a:lnTo>
                    <a:pt x="3539460" y="863202"/>
                  </a:lnTo>
                  <a:lnTo>
                    <a:pt x="3493597" y="870599"/>
                  </a:lnTo>
                  <a:lnTo>
                    <a:pt x="145102" y="870599"/>
                  </a:lnTo>
                  <a:lnTo>
                    <a:pt x="99239" y="863202"/>
                  </a:lnTo>
                  <a:lnTo>
                    <a:pt x="59407" y="842603"/>
                  </a:lnTo>
                  <a:lnTo>
                    <a:pt x="27996" y="811192"/>
                  </a:lnTo>
                  <a:lnTo>
                    <a:pt x="7397" y="771360"/>
                  </a:lnTo>
                  <a:lnTo>
                    <a:pt x="0" y="725497"/>
                  </a:lnTo>
                  <a:lnTo>
                    <a:pt x="0" y="145102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47436" y="2863472"/>
            <a:ext cx="313753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14" dirty="0">
                <a:latin typeface="Arial"/>
                <a:cs typeface="Arial"/>
              </a:rPr>
              <a:t>Иду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220" dirty="0">
                <a:latin typeface="Arial"/>
                <a:cs typeface="Arial"/>
              </a:rPr>
              <a:t>к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дизайнерам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85" dirty="0">
                <a:latin typeface="Arial"/>
                <a:cs typeface="Arial"/>
              </a:rPr>
              <a:t>обсудить </a:t>
            </a:r>
            <a:r>
              <a:rPr sz="1600" spc="90" dirty="0">
                <a:latin typeface="Arial"/>
                <a:cs typeface="Arial"/>
              </a:rPr>
              <a:t>идею,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дорабатываю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70" dirty="0">
                <a:latin typeface="Arial"/>
                <a:cs typeface="Arial"/>
              </a:rPr>
              <a:t>ставлю </a:t>
            </a:r>
            <a:r>
              <a:rPr sz="1600" spc="80" dirty="0">
                <a:latin typeface="Arial"/>
                <a:cs typeface="Arial"/>
              </a:rPr>
              <a:t>таску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25" dirty="0">
                <a:latin typeface="Arial"/>
                <a:cs typeface="Arial"/>
              </a:rPr>
              <a:t>дизайн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3495" y="4187721"/>
            <a:ext cx="4846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0" dirty="0">
                <a:latin typeface="Arial"/>
                <a:cs typeface="Arial"/>
              </a:rPr>
              <a:t>Делаем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ряд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35" dirty="0">
                <a:latin typeface="Arial"/>
                <a:cs typeface="Arial"/>
              </a:rPr>
              <a:t>итераций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с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35" dirty="0">
                <a:latin typeface="Arial"/>
                <a:cs typeface="Arial"/>
              </a:rPr>
              <a:t>дизайном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фронтом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3495" y="4906755"/>
            <a:ext cx="4329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10" dirty="0">
                <a:latin typeface="Arial"/>
                <a:cs typeface="Arial"/>
              </a:rPr>
              <a:t>Получаем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макет,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чекаем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с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руководством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3495" y="5605146"/>
            <a:ext cx="40017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30" dirty="0">
                <a:latin typeface="Arial"/>
                <a:cs typeface="Arial"/>
              </a:rPr>
              <a:t>Проверяем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макеты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пользователях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21170" y="4851722"/>
            <a:ext cx="37115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70" dirty="0">
                <a:latin typeface="Arial"/>
                <a:cs typeface="Arial"/>
              </a:rPr>
              <a:t>Отдаём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в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5" dirty="0">
                <a:latin typeface="Arial"/>
                <a:cs typeface="Arial"/>
              </a:rPr>
              <a:t>разработку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65" dirty="0">
                <a:latin typeface="Arial"/>
                <a:cs typeface="Arial"/>
              </a:rPr>
              <a:t>фронтенд, </a:t>
            </a:r>
            <a:r>
              <a:rPr sz="1600" spc="125" dirty="0">
                <a:latin typeface="Arial"/>
                <a:cs typeface="Arial"/>
              </a:rPr>
              <a:t>собираем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50" dirty="0">
                <a:latin typeface="Arial"/>
                <a:cs typeface="Arial"/>
              </a:rPr>
              <a:t>черновик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21170" y="5610222"/>
            <a:ext cx="34321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50" dirty="0">
                <a:latin typeface="Arial"/>
                <a:cs typeface="Arial"/>
              </a:rPr>
              <a:t>Вносим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корректировки,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25" dirty="0">
                <a:latin typeface="Arial"/>
                <a:cs typeface="Arial"/>
              </a:rPr>
              <a:t>дизайн </a:t>
            </a:r>
            <a:r>
              <a:rPr sz="1600" spc="120" dirty="0">
                <a:latin typeface="Arial"/>
                <a:cs typeface="Arial"/>
              </a:rPr>
              <a:t>проверяет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фронт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36267" y="3676246"/>
            <a:ext cx="18954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14" dirty="0">
                <a:latin typeface="Arial"/>
                <a:cs typeface="Arial"/>
              </a:rPr>
              <a:t>Чекаем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прототип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пользователях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74368" y="3676246"/>
            <a:ext cx="309816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20" dirty="0">
                <a:latin typeface="Arial"/>
                <a:cs typeface="Arial"/>
              </a:rPr>
              <a:t>Выпускаем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бета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юзеров, </a:t>
            </a:r>
            <a:r>
              <a:rPr sz="1600" spc="125" dirty="0">
                <a:latin typeface="Arial"/>
                <a:cs typeface="Arial"/>
              </a:rPr>
              <a:t>собираем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50" dirty="0">
                <a:latin typeface="Arial"/>
                <a:cs typeface="Arial"/>
              </a:rPr>
              <a:t>метрики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204" dirty="0">
                <a:latin typeface="Arial"/>
                <a:cs typeface="Arial"/>
              </a:rPr>
              <a:t>и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фидбэк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385512" y="2414537"/>
            <a:ext cx="4091304" cy="974090"/>
            <a:chOff x="6385512" y="2414537"/>
            <a:chExt cx="4091304" cy="974090"/>
          </a:xfrm>
        </p:grpSpPr>
        <p:sp>
          <p:nvSpPr>
            <p:cNvPr id="23" name="object 23"/>
            <p:cNvSpPr/>
            <p:nvPr/>
          </p:nvSpPr>
          <p:spPr>
            <a:xfrm>
              <a:off x="6390275" y="2419300"/>
              <a:ext cx="4081779" cy="964565"/>
            </a:xfrm>
            <a:custGeom>
              <a:avLst/>
              <a:gdLst/>
              <a:ahLst/>
              <a:cxnLst/>
              <a:rect l="l" t="t" r="r" b="b"/>
              <a:pathLst>
                <a:path w="4081779" h="964564">
                  <a:moveTo>
                    <a:pt x="3920746" y="964499"/>
                  </a:moveTo>
                  <a:lnTo>
                    <a:pt x="160752" y="964499"/>
                  </a:lnTo>
                  <a:lnTo>
                    <a:pt x="109942" y="956304"/>
                  </a:lnTo>
                  <a:lnTo>
                    <a:pt x="65814" y="933484"/>
                  </a:lnTo>
                  <a:lnTo>
                    <a:pt x="31015" y="898685"/>
                  </a:lnTo>
                  <a:lnTo>
                    <a:pt x="8195" y="854557"/>
                  </a:lnTo>
                  <a:lnTo>
                    <a:pt x="0" y="803746"/>
                  </a:lnTo>
                  <a:lnTo>
                    <a:pt x="0" y="160753"/>
                  </a:lnTo>
                  <a:lnTo>
                    <a:pt x="8195" y="109942"/>
                  </a:lnTo>
                  <a:lnTo>
                    <a:pt x="31015" y="65814"/>
                  </a:lnTo>
                  <a:lnTo>
                    <a:pt x="65814" y="31016"/>
                  </a:lnTo>
                  <a:lnTo>
                    <a:pt x="109942" y="8195"/>
                  </a:lnTo>
                  <a:lnTo>
                    <a:pt x="160752" y="0"/>
                  </a:lnTo>
                  <a:lnTo>
                    <a:pt x="3920746" y="0"/>
                  </a:lnTo>
                  <a:lnTo>
                    <a:pt x="3982264" y="12236"/>
                  </a:lnTo>
                  <a:lnTo>
                    <a:pt x="4034416" y="47083"/>
                  </a:lnTo>
                  <a:lnTo>
                    <a:pt x="4069263" y="99235"/>
                  </a:lnTo>
                  <a:lnTo>
                    <a:pt x="4081499" y="160753"/>
                  </a:lnTo>
                  <a:lnTo>
                    <a:pt x="4081499" y="803746"/>
                  </a:lnTo>
                  <a:lnTo>
                    <a:pt x="4073304" y="854557"/>
                  </a:lnTo>
                  <a:lnTo>
                    <a:pt x="4050483" y="898685"/>
                  </a:lnTo>
                  <a:lnTo>
                    <a:pt x="4015685" y="933484"/>
                  </a:lnTo>
                  <a:lnTo>
                    <a:pt x="3971557" y="956304"/>
                  </a:lnTo>
                  <a:lnTo>
                    <a:pt x="3920746" y="9644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90275" y="2419300"/>
              <a:ext cx="4081779" cy="964565"/>
            </a:xfrm>
            <a:custGeom>
              <a:avLst/>
              <a:gdLst/>
              <a:ahLst/>
              <a:cxnLst/>
              <a:rect l="l" t="t" r="r" b="b"/>
              <a:pathLst>
                <a:path w="4081779" h="964564">
                  <a:moveTo>
                    <a:pt x="0" y="160753"/>
                  </a:moveTo>
                  <a:lnTo>
                    <a:pt x="8195" y="109942"/>
                  </a:lnTo>
                  <a:lnTo>
                    <a:pt x="31015" y="65814"/>
                  </a:lnTo>
                  <a:lnTo>
                    <a:pt x="65814" y="31016"/>
                  </a:lnTo>
                  <a:lnTo>
                    <a:pt x="109942" y="8195"/>
                  </a:lnTo>
                  <a:lnTo>
                    <a:pt x="160752" y="0"/>
                  </a:lnTo>
                  <a:lnTo>
                    <a:pt x="3920746" y="0"/>
                  </a:lnTo>
                  <a:lnTo>
                    <a:pt x="3982264" y="12236"/>
                  </a:lnTo>
                  <a:lnTo>
                    <a:pt x="4034416" y="47083"/>
                  </a:lnTo>
                  <a:lnTo>
                    <a:pt x="4069263" y="99235"/>
                  </a:lnTo>
                  <a:lnTo>
                    <a:pt x="4081499" y="160753"/>
                  </a:lnTo>
                  <a:lnTo>
                    <a:pt x="4081499" y="803746"/>
                  </a:lnTo>
                  <a:lnTo>
                    <a:pt x="4073304" y="854557"/>
                  </a:lnTo>
                  <a:lnTo>
                    <a:pt x="4050483" y="898685"/>
                  </a:lnTo>
                  <a:lnTo>
                    <a:pt x="4015685" y="933484"/>
                  </a:lnTo>
                  <a:lnTo>
                    <a:pt x="3971557" y="956304"/>
                  </a:lnTo>
                  <a:lnTo>
                    <a:pt x="3920746" y="964499"/>
                  </a:lnTo>
                  <a:lnTo>
                    <a:pt x="160752" y="964499"/>
                  </a:lnTo>
                  <a:lnTo>
                    <a:pt x="109942" y="956304"/>
                  </a:lnTo>
                  <a:lnTo>
                    <a:pt x="65814" y="933484"/>
                  </a:lnTo>
                  <a:lnTo>
                    <a:pt x="31015" y="898685"/>
                  </a:lnTo>
                  <a:lnTo>
                    <a:pt x="8195" y="854557"/>
                  </a:lnTo>
                  <a:lnTo>
                    <a:pt x="0" y="803746"/>
                  </a:lnTo>
                  <a:lnTo>
                    <a:pt x="0" y="160753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510383" y="2509246"/>
            <a:ext cx="338264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just">
              <a:lnSpc>
                <a:spcPct val="101600"/>
              </a:lnSpc>
              <a:spcBef>
                <a:spcPts val="70"/>
              </a:spcBef>
            </a:pPr>
            <a:r>
              <a:rPr sz="1600" spc="110" dirty="0">
                <a:latin typeface="Arial"/>
                <a:cs typeface="Arial"/>
              </a:rPr>
              <a:t>Обсуждаем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с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35" dirty="0">
                <a:latin typeface="Arial"/>
                <a:cs typeface="Arial"/>
              </a:rPr>
              <a:t>дизайном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почему </a:t>
            </a:r>
            <a:r>
              <a:rPr sz="1600" spc="65" dirty="0">
                <a:latin typeface="Arial"/>
                <a:cs typeface="Arial"/>
              </a:rPr>
              <a:t>что-</a:t>
            </a:r>
            <a:r>
              <a:rPr sz="1600" spc="50" dirty="0">
                <a:latin typeface="Arial"/>
                <a:cs typeface="Arial"/>
              </a:rPr>
              <a:t>то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пошло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не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так,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что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50" dirty="0">
                <a:latin typeface="Arial"/>
                <a:cs typeface="Arial"/>
              </a:rPr>
              <a:t>можно </a:t>
            </a:r>
            <a:r>
              <a:rPr sz="1600" spc="110" dirty="0">
                <a:latin typeface="Arial"/>
                <a:cs typeface="Arial"/>
              </a:rPr>
              <a:t>быстро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05" dirty="0">
                <a:latin typeface="Arial"/>
                <a:cs typeface="Arial"/>
              </a:rPr>
              <a:t>подправить,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правим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388012" y="1485212"/>
            <a:ext cx="4091304" cy="746760"/>
            <a:chOff x="6388012" y="1485212"/>
            <a:chExt cx="4091304" cy="746760"/>
          </a:xfrm>
        </p:grpSpPr>
        <p:sp>
          <p:nvSpPr>
            <p:cNvPr id="27" name="object 27"/>
            <p:cNvSpPr/>
            <p:nvPr/>
          </p:nvSpPr>
          <p:spPr>
            <a:xfrm>
              <a:off x="6392774" y="1489975"/>
              <a:ext cx="4081779" cy="737235"/>
            </a:xfrm>
            <a:custGeom>
              <a:avLst/>
              <a:gdLst/>
              <a:ahLst/>
              <a:cxnLst/>
              <a:rect l="l" t="t" r="r" b="b"/>
              <a:pathLst>
                <a:path w="4081779" h="737235">
                  <a:moveTo>
                    <a:pt x="3958697" y="736799"/>
                  </a:moveTo>
                  <a:lnTo>
                    <a:pt x="122802" y="736799"/>
                  </a:lnTo>
                  <a:lnTo>
                    <a:pt x="75002" y="727149"/>
                  </a:lnTo>
                  <a:lnTo>
                    <a:pt x="35967" y="700831"/>
                  </a:lnTo>
                  <a:lnTo>
                    <a:pt x="9650" y="661797"/>
                  </a:lnTo>
                  <a:lnTo>
                    <a:pt x="0" y="613997"/>
                  </a:lnTo>
                  <a:lnTo>
                    <a:pt x="0" y="122802"/>
                  </a:lnTo>
                  <a:lnTo>
                    <a:pt x="9650" y="75002"/>
                  </a:lnTo>
                  <a:lnTo>
                    <a:pt x="35967" y="35968"/>
                  </a:lnTo>
                  <a:lnTo>
                    <a:pt x="75002" y="9650"/>
                  </a:lnTo>
                  <a:lnTo>
                    <a:pt x="122802" y="0"/>
                  </a:lnTo>
                  <a:lnTo>
                    <a:pt x="3958697" y="0"/>
                  </a:lnTo>
                  <a:lnTo>
                    <a:pt x="4005692" y="9347"/>
                  </a:lnTo>
                  <a:lnTo>
                    <a:pt x="4045531" y="35967"/>
                  </a:lnTo>
                  <a:lnTo>
                    <a:pt x="4072152" y="75808"/>
                  </a:lnTo>
                  <a:lnTo>
                    <a:pt x="4081499" y="122802"/>
                  </a:lnTo>
                  <a:lnTo>
                    <a:pt x="4081499" y="613997"/>
                  </a:lnTo>
                  <a:lnTo>
                    <a:pt x="4071849" y="661797"/>
                  </a:lnTo>
                  <a:lnTo>
                    <a:pt x="4045531" y="700831"/>
                  </a:lnTo>
                  <a:lnTo>
                    <a:pt x="4006497" y="727149"/>
                  </a:lnTo>
                  <a:lnTo>
                    <a:pt x="3958697" y="7367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392774" y="1489975"/>
              <a:ext cx="4081779" cy="737235"/>
            </a:xfrm>
            <a:custGeom>
              <a:avLst/>
              <a:gdLst/>
              <a:ahLst/>
              <a:cxnLst/>
              <a:rect l="l" t="t" r="r" b="b"/>
              <a:pathLst>
                <a:path w="4081779" h="737235">
                  <a:moveTo>
                    <a:pt x="0" y="122802"/>
                  </a:moveTo>
                  <a:lnTo>
                    <a:pt x="9650" y="75002"/>
                  </a:lnTo>
                  <a:lnTo>
                    <a:pt x="35967" y="35968"/>
                  </a:lnTo>
                  <a:lnTo>
                    <a:pt x="75002" y="9650"/>
                  </a:lnTo>
                  <a:lnTo>
                    <a:pt x="122802" y="0"/>
                  </a:lnTo>
                  <a:lnTo>
                    <a:pt x="3958697" y="0"/>
                  </a:lnTo>
                  <a:lnTo>
                    <a:pt x="4005692" y="9347"/>
                  </a:lnTo>
                  <a:lnTo>
                    <a:pt x="4045531" y="35967"/>
                  </a:lnTo>
                  <a:lnTo>
                    <a:pt x="4072152" y="75808"/>
                  </a:lnTo>
                  <a:lnTo>
                    <a:pt x="4081499" y="122802"/>
                  </a:lnTo>
                  <a:lnTo>
                    <a:pt x="4081499" y="613997"/>
                  </a:lnTo>
                  <a:lnTo>
                    <a:pt x="4071849" y="661797"/>
                  </a:lnTo>
                  <a:lnTo>
                    <a:pt x="4045531" y="700831"/>
                  </a:lnTo>
                  <a:lnTo>
                    <a:pt x="4006497" y="727149"/>
                  </a:lnTo>
                  <a:lnTo>
                    <a:pt x="3958697" y="736799"/>
                  </a:lnTo>
                  <a:lnTo>
                    <a:pt x="122802" y="736799"/>
                  </a:lnTo>
                  <a:lnTo>
                    <a:pt x="75002" y="727149"/>
                  </a:lnTo>
                  <a:lnTo>
                    <a:pt x="35967" y="700831"/>
                  </a:lnTo>
                  <a:lnTo>
                    <a:pt x="9650" y="661797"/>
                  </a:lnTo>
                  <a:lnTo>
                    <a:pt x="0" y="613997"/>
                  </a:lnTo>
                  <a:lnTo>
                    <a:pt x="0" y="122802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501767" y="575517"/>
            <a:ext cx="3536950" cy="153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18639">
              <a:lnSpc>
                <a:spcPct val="100000"/>
              </a:lnSpc>
              <a:spcBef>
                <a:spcPts val="100"/>
              </a:spcBef>
            </a:pPr>
            <a:r>
              <a:rPr sz="4400" b="1" spc="315" dirty="0">
                <a:latin typeface="Arial"/>
                <a:cs typeface="Arial"/>
              </a:rPr>
              <a:t>ﬁnish</a:t>
            </a:r>
            <a:endParaRPr sz="4400">
              <a:latin typeface="Arial"/>
              <a:cs typeface="Arial"/>
            </a:endParaRPr>
          </a:p>
          <a:p>
            <a:pPr marL="12700" marR="607695">
              <a:lnSpc>
                <a:spcPct val="101600"/>
              </a:lnSpc>
              <a:spcBef>
                <a:spcPts val="2675"/>
              </a:spcBef>
            </a:pPr>
            <a:r>
              <a:rPr sz="1600" spc="65" dirty="0">
                <a:latin typeface="Arial"/>
                <a:cs typeface="Arial"/>
              </a:rPr>
              <a:t>Готовим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промо-</a:t>
            </a:r>
            <a:r>
              <a:rPr sz="1600" spc="70" dirty="0">
                <a:latin typeface="Arial"/>
                <a:cs typeface="Arial"/>
              </a:rPr>
              <a:t>материалы, </a:t>
            </a:r>
            <a:r>
              <a:rPr sz="1600" spc="120" dirty="0">
                <a:latin typeface="Arial"/>
                <a:cs typeface="Arial"/>
              </a:rPr>
              <a:t>выпускаем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на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55" dirty="0">
                <a:latin typeface="Arial"/>
                <a:cs typeface="Arial"/>
              </a:rPr>
              <a:t>всех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356324" y="3241487"/>
            <a:ext cx="770890" cy="776605"/>
            <a:chOff x="4356324" y="3241487"/>
            <a:chExt cx="770890" cy="776605"/>
          </a:xfrm>
        </p:grpSpPr>
        <p:sp>
          <p:nvSpPr>
            <p:cNvPr id="31" name="object 31"/>
            <p:cNvSpPr/>
            <p:nvPr/>
          </p:nvSpPr>
          <p:spPr>
            <a:xfrm>
              <a:off x="4370612" y="3255774"/>
              <a:ext cx="712470" cy="692150"/>
            </a:xfrm>
            <a:custGeom>
              <a:avLst/>
              <a:gdLst/>
              <a:ahLst/>
              <a:cxnLst/>
              <a:rect l="l" t="t" r="r" b="b"/>
              <a:pathLst>
                <a:path w="712470" h="692150">
                  <a:moveTo>
                    <a:pt x="0" y="0"/>
                  </a:moveTo>
                  <a:lnTo>
                    <a:pt x="44936" y="2026"/>
                  </a:lnTo>
                  <a:lnTo>
                    <a:pt x="89716" y="7993"/>
                  </a:lnTo>
                  <a:lnTo>
                    <a:pt x="134184" y="17728"/>
                  </a:lnTo>
                  <a:lnTo>
                    <a:pt x="178184" y="31060"/>
                  </a:lnTo>
                  <a:lnTo>
                    <a:pt x="221560" y="47818"/>
                  </a:lnTo>
                  <a:lnTo>
                    <a:pt x="264154" y="67830"/>
                  </a:lnTo>
                  <a:lnTo>
                    <a:pt x="305812" y="90925"/>
                  </a:lnTo>
                  <a:lnTo>
                    <a:pt x="346377" y="116933"/>
                  </a:lnTo>
                  <a:lnTo>
                    <a:pt x="385693" y="145681"/>
                  </a:lnTo>
                  <a:lnTo>
                    <a:pt x="423605" y="176998"/>
                  </a:lnTo>
                  <a:lnTo>
                    <a:pt x="459954" y="210714"/>
                  </a:lnTo>
                  <a:lnTo>
                    <a:pt x="494587" y="246656"/>
                  </a:lnTo>
                  <a:lnTo>
                    <a:pt x="527346" y="284653"/>
                  </a:lnTo>
                  <a:lnTo>
                    <a:pt x="558076" y="324535"/>
                  </a:lnTo>
                  <a:lnTo>
                    <a:pt x="586620" y="366130"/>
                  </a:lnTo>
                  <a:lnTo>
                    <a:pt x="612822" y="409266"/>
                  </a:lnTo>
                  <a:lnTo>
                    <a:pt x="636526" y="453773"/>
                  </a:lnTo>
                  <a:lnTo>
                    <a:pt x="657576" y="499478"/>
                  </a:lnTo>
                  <a:lnTo>
                    <a:pt x="683833" y="569910"/>
                  </a:lnTo>
                  <a:lnTo>
                    <a:pt x="703241" y="642076"/>
                  </a:lnTo>
                  <a:lnTo>
                    <a:pt x="710714" y="681685"/>
                  </a:lnTo>
                  <a:lnTo>
                    <a:pt x="711658" y="687804"/>
                  </a:lnTo>
                  <a:lnTo>
                    <a:pt x="712211" y="691634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34129" y="3898715"/>
              <a:ext cx="92671" cy="118985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5616673" y="4318087"/>
            <a:ext cx="648970" cy="772795"/>
            <a:chOff x="5616673" y="4318087"/>
            <a:chExt cx="648970" cy="772795"/>
          </a:xfrm>
        </p:grpSpPr>
        <p:sp>
          <p:nvSpPr>
            <p:cNvPr id="34" name="object 34"/>
            <p:cNvSpPr/>
            <p:nvPr/>
          </p:nvSpPr>
          <p:spPr>
            <a:xfrm>
              <a:off x="5687030" y="4332375"/>
              <a:ext cx="564515" cy="713740"/>
            </a:xfrm>
            <a:custGeom>
              <a:avLst/>
              <a:gdLst/>
              <a:ahLst/>
              <a:cxnLst/>
              <a:rect l="l" t="t" r="r" b="b"/>
              <a:pathLst>
                <a:path w="564514" h="713739">
                  <a:moveTo>
                    <a:pt x="317119" y="0"/>
                  </a:moveTo>
                  <a:lnTo>
                    <a:pt x="385554" y="16748"/>
                  </a:lnTo>
                  <a:lnTo>
                    <a:pt x="420534" y="36468"/>
                  </a:lnTo>
                  <a:lnTo>
                    <a:pt x="454372" y="62671"/>
                  </a:lnTo>
                  <a:lnTo>
                    <a:pt x="485828" y="94547"/>
                  </a:lnTo>
                  <a:lnTo>
                    <a:pt x="513666" y="131285"/>
                  </a:lnTo>
                  <a:lnTo>
                    <a:pt x="536648" y="172076"/>
                  </a:lnTo>
                  <a:lnTo>
                    <a:pt x="553534" y="216108"/>
                  </a:lnTo>
                  <a:lnTo>
                    <a:pt x="563087" y="262571"/>
                  </a:lnTo>
                  <a:lnTo>
                    <a:pt x="564069" y="310655"/>
                  </a:lnTo>
                  <a:lnTo>
                    <a:pt x="555242" y="359549"/>
                  </a:lnTo>
                  <a:lnTo>
                    <a:pt x="540781" y="398007"/>
                  </a:lnTo>
                  <a:lnTo>
                    <a:pt x="519874" y="436072"/>
                  </a:lnTo>
                  <a:lnTo>
                    <a:pt x="492894" y="473350"/>
                  </a:lnTo>
                  <a:lnTo>
                    <a:pt x="460215" y="509449"/>
                  </a:lnTo>
                  <a:lnTo>
                    <a:pt x="422211" y="543976"/>
                  </a:lnTo>
                  <a:lnTo>
                    <a:pt x="379256" y="576537"/>
                  </a:lnTo>
                  <a:lnTo>
                    <a:pt x="331724" y="606740"/>
                  </a:lnTo>
                  <a:lnTo>
                    <a:pt x="286672" y="630924"/>
                  </a:lnTo>
                  <a:lnTo>
                    <a:pt x="238651" y="652737"/>
                  </a:lnTo>
                  <a:lnTo>
                    <a:pt x="187913" y="671917"/>
                  </a:lnTo>
                  <a:lnTo>
                    <a:pt x="134708" y="688201"/>
                  </a:lnTo>
                  <a:lnTo>
                    <a:pt x="79285" y="701324"/>
                  </a:lnTo>
                  <a:lnTo>
                    <a:pt x="21896" y="711024"/>
                  </a:lnTo>
                  <a:lnTo>
                    <a:pt x="7270" y="712883"/>
                  </a:lnTo>
                  <a:lnTo>
                    <a:pt x="0" y="713715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673" y="4997950"/>
              <a:ext cx="118498" cy="92747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652937" y="5037120"/>
            <a:ext cx="266700" cy="713740"/>
            <a:chOff x="652937" y="5037120"/>
            <a:chExt cx="266700" cy="713740"/>
          </a:xfrm>
        </p:grpSpPr>
        <p:sp>
          <p:nvSpPr>
            <p:cNvPr id="37" name="object 37"/>
            <p:cNvSpPr/>
            <p:nvPr/>
          </p:nvSpPr>
          <p:spPr>
            <a:xfrm>
              <a:off x="667225" y="5051408"/>
              <a:ext cx="238125" cy="665480"/>
            </a:xfrm>
            <a:custGeom>
              <a:avLst/>
              <a:gdLst/>
              <a:ahLst/>
              <a:cxnLst/>
              <a:rect l="l" t="t" r="r" b="b"/>
              <a:pathLst>
                <a:path w="238125" h="665479">
                  <a:moveTo>
                    <a:pt x="238124" y="0"/>
                  </a:moveTo>
                  <a:lnTo>
                    <a:pt x="167632" y="19555"/>
                  </a:lnTo>
                  <a:lnTo>
                    <a:pt x="134169" y="42427"/>
                  </a:lnTo>
                  <a:lnTo>
                    <a:pt x="102848" y="72633"/>
                  </a:lnTo>
                  <a:lnTo>
                    <a:pt x="74385" y="109124"/>
                  </a:lnTo>
                  <a:lnTo>
                    <a:pt x="49497" y="150854"/>
                  </a:lnTo>
                  <a:lnTo>
                    <a:pt x="28899" y="196774"/>
                  </a:lnTo>
                  <a:lnTo>
                    <a:pt x="13306" y="245836"/>
                  </a:lnTo>
                  <a:lnTo>
                    <a:pt x="3434" y="296994"/>
                  </a:lnTo>
                  <a:lnTo>
                    <a:pt x="0" y="349199"/>
                  </a:lnTo>
                  <a:lnTo>
                    <a:pt x="3479" y="401405"/>
                  </a:lnTo>
                  <a:lnTo>
                    <a:pt x="13397" y="452563"/>
                  </a:lnTo>
                  <a:lnTo>
                    <a:pt x="29038" y="501625"/>
                  </a:lnTo>
                  <a:lnTo>
                    <a:pt x="49687" y="547545"/>
                  </a:lnTo>
                  <a:lnTo>
                    <a:pt x="74629" y="589274"/>
                  </a:lnTo>
                  <a:lnTo>
                    <a:pt x="101276" y="623659"/>
                  </a:lnTo>
                  <a:lnTo>
                    <a:pt x="130480" y="652576"/>
                  </a:lnTo>
                  <a:lnTo>
                    <a:pt x="145856" y="664714"/>
                  </a:lnTo>
                  <a:lnTo>
                    <a:pt x="146583" y="665233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401" y="5661235"/>
              <a:ext cx="122530" cy="89046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5413862" y="5735512"/>
            <a:ext cx="1562100" cy="189230"/>
            <a:chOff x="5413862" y="5735512"/>
            <a:chExt cx="1562100" cy="189230"/>
          </a:xfrm>
        </p:grpSpPr>
        <p:sp>
          <p:nvSpPr>
            <p:cNvPr id="40" name="object 40"/>
            <p:cNvSpPr/>
            <p:nvPr/>
          </p:nvSpPr>
          <p:spPr>
            <a:xfrm>
              <a:off x="5428150" y="5749799"/>
              <a:ext cx="1477645" cy="128905"/>
            </a:xfrm>
            <a:custGeom>
              <a:avLst/>
              <a:gdLst/>
              <a:ahLst/>
              <a:cxnLst/>
              <a:rect l="l" t="t" r="r" b="b"/>
              <a:pathLst>
                <a:path w="1477645" h="128904">
                  <a:moveTo>
                    <a:pt x="0" y="0"/>
                  </a:moveTo>
                  <a:lnTo>
                    <a:pt x="71563" y="370"/>
                  </a:lnTo>
                  <a:lnTo>
                    <a:pt x="138800" y="1448"/>
                  </a:lnTo>
                  <a:lnTo>
                    <a:pt x="202000" y="3188"/>
                  </a:lnTo>
                  <a:lnTo>
                    <a:pt x="261451" y="5542"/>
                  </a:lnTo>
                  <a:lnTo>
                    <a:pt x="317441" y="8464"/>
                  </a:lnTo>
                  <a:lnTo>
                    <a:pt x="370260" y="11904"/>
                  </a:lnTo>
                  <a:lnTo>
                    <a:pt x="420195" y="15817"/>
                  </a:lnTo>
                  <a:lnTo>
                    <a:pt x="467534" y="20156"/>
                  </a:lnTo>
                  <a:lnTo>
                    <a:pt x="512567" y="24872"/>
                  </a:lnTo>
                  <a:lnTo>
                    <a:pt x="555582" y="29919"/>
                  </a:lnTo>
                  <a:lnTo>
                    <a:pt x="596866" y="35249"/>
                  </a:lnTo>
                  <a:lnTo>
                    <a:pt x="636709" y="40816"/>
                  </a:lnTo>
                  <a:lnTo>
                    <a:pt x="675400" y="46571"/>
                  </a:lnTo>
                  <a:lnTo>
                    <a:pt x="713225" y="52469"/>
                  </a:lnTo>
                  <a:lnTo>
                    <a:pt x="787436" y="64499"/>
                  </a:lnTo>
                  <a:lnTo>
                    <a:pt x="836770" y="72543"/>
                  </a:lnTo>
                  <a:lnTo>
                    <a:pt x="886788" y="80475"/>
                  </a:lnTo>
                  <a:lnTo>
                    <a:pt x="938174" y="88183"/>
                  </a:lnTo>
                  <a:lnTo>
                    <a:pt x="991613" y="95555"/>
                  </a:lnTo>
                  <a:lnTo>
                    <a:pt x="1047786" y="102479"/>
                  </a:lnTo>
                  <a:lnTo>
                    <a:pt x="1107378" y="108843"/>
                  </a:lnTo>
                  <a:lnTo>
                    <a:pt x="1154727" y="113182"/>
                  </a:lnTo>
                  <a:lnTo>
                    <a:pt x="1204671" y="117095"/>
                  </a:lnTo>
                  <a:lnTo>
                    <a:pt x="1257500" y="120535"/>
                  </a:lnTo>
                  <a:lnTo>
                    <a:pt x="1313502" y="123456"/>
                  </a:lnTo>
                  <a:lnTo>
                    <a:pt x="1372964" y="125811"/>
                  </a:lnTo>
                  <a:lnTo>
                    <a:pt x="1436175" y="127551"/>
                  </a:lnTo>
                  <a:lnTo>
                    <a:pt x="1469277" y="128176"/>
                  </a:lnTo>
                  <a:lnTo>
                    <a:pt x="1477073" y="128290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8569" y="5831436"/>
              <a:ext cx="117095" cy="92843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6750611" y="4332713"/>
            <a:ext cx="551815" cy="802005"/>
            <a:chOff x="6750611" y="4332713"/>
            <a:chExt cx="551815" cy="802005"/>
          </a:xfrm>
        </p:grpSpPr>
        <p:sp>
          <p:nvSpPr>
            <p:cNvPr id="43" name="object 43"/>
            <p:cNvSpPr/>
            <p:nvPr/>
          </p:nvSpPr>
          <p:spPr>
            <a:xfrm>
              <a:off x="6764899" y="4392440"/>
              <a:ext cx="490220" cy="728345"/>
            </a:xfrm>
            <a:custGeom>
              <a:avLst/>
              <a:gdLst/>
              <a:ahLst/>
              <a:cxnLst/>
              <a:rect l="l" t="t" r="r" b="b"/>
              <a:pathLst>
                <a:path w="490220" h="728345">
                  <a:moveTo>
                    <a:pt x="238125" y="727759"/>
                  </a:moveTo>
                  <a:lnTo>
                    <a:pt x="198444" y="721563"/>
                  </a:lnTo>
                  <a:lnTo>
                    <a:pt x="159508" y="704115"/>
                  </a:lnTo>
                  <a:lnTo>
                    <a:pt x="122413" y="677124"/>
                  </a:lnTo>
                  <a:lnTo>
                    <a:pt x="88259" y="642298"/>
                  </a:lnTo>
                  <a:lnTo>
                    <a:pt x="58142" y="601345"/>
                  </a:lnTo>
                  <a:lnTo>
                    <a:pt x="33160" y="555976"/>
                  </a:lnTo>
                  <a:lnTo>
                    <a:pt x="14410" y="507899"/>
                  </a:lnTo>
                  <a:lnTo>
                    <a:pt x="2991" y="458822"/>
                  </a:lnTo>
                  <a:lnTo>
                    <a:pt x="0" y="410455"/>
                  </a:lnTo>
                  <a:lnTo>
                    <a:pt x="6177" y="364237"/>
                  </a:lnTo>
                  <a:lnTo>
                    <a:pt x="20842" y="320534"/>
                  </a:lnTo>
                  <a:lnTo>
                    <a:pt x="42954" y="279443"/>
                  </a:lnTo>
                  <a:lnTo>
                    <a:pt x="71476" y="241060"/>
                  </a:lnTo>
                  <a:lnTo>
                    <a:pt x="105367" y="205482"/>
                  </a:lnTo>
                  <a:lnTo>
                    <a:pt x="143591" y="172805"/>
                  </a:lnTo>
                  <a:lnTo>
                    <a:pt x="185107" y="143127"/>
                  </a:lnTo>
                  <a:lnTo>
                    <a:pt x="228877" y="116543"/>
                  </a:lnTo>
                  <a:lnTo>
                    <a:pt x="273863" y="93151"/>
                  </a:lnTo>
                  <a:lnTo>
                    <a:pt x="324603" y="70532"/>
                  </a:lnTo>
                  <a:lnTo>
                    <a:pt x="373919" y="50790"/>
                  </a:lnTo>
                  <a:lnTo>
                    <a:pt x="420166" y="32639"/>
                  </a:lnTo>
                  <a:lnTo>
                    <a:pt x="461696" y="14794"/>
                  </a:lnTo>
                  <a:lnTo>
                    <a:pt x="468134" y="11773"/>
                  </a:lnTo>
                  <a:lnTo>
                    <a:pt x="474306" y="8712"/>
                  </a:lnTo>
                  <a:lnTo>
                    <a:pt x="480178" y="5583"/>
                  </a:lnTo>
                  <a:lnTo>
                    <a:pt x="483115" y="4019"/>
                  </a:lnTo>
                  <a:lnTo>
                    <a:pt x="485977" y="2438"/>
                  </a:lnTo>
                  <a:lnTo>
                    <a:pt x="488759" y="837"/>
                  </a:lnTo>
                  <a:lnTo>
                    <a:pt x="490183" y="0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95911" y="4332713"/>
              <a:ext cx="106455" cy="118897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3487" y="3898684"/>
            <a:ext cx="254401" cy="9284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661969" y="1976793"/>
            <a:ext cx="1254599" cy="12546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1924" y="1450799"/>
            <a:ext cx="1254600" cy="1254600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10907037" y="5120408"/>
            <a:ext cx="431800" cy="772795"/>
            <a:chOff x="10907037" y="5120408"/>
            <a:chExt cx="431800" cy="772795"/>
          </a:xfrm>
        </p:grpSpPr>
        <p:sp>
          <p:nvSpPr>
            <p:cNvPr id="49" name="object 49"/>
            <p:cNvSpPr/>
            <p:nvPr/>
          </p:nvSpPr>
          <p:spPr>
            <a:xfrm>
              <a:off x="10921324" y="5154047"/>
              <a:ext cx="403225" cy="725170"/>
            </a:xfrm>
            <a:custGeom>
              <a:avLst/>
              <a:gdLst/>
              <a:ahLst/>
              <a:cxnLst/>
              <a:rect l="l" t="t" r="r" b="b"/>
              <a:pathLst>
                <a:path w="403225" h="725170">
                  <a:moveTo>
                    <a:pt x="0" y="724652"/>
                  </a:moveTo>
                  <a:lnTo>
                    <a:pt x="45881" y="721373"/>
                  </a:lnTo>
                  <a:lnTo>
                    <a:pt x="90657" y="711880"/>
                  </a:lnTo>
                  <a:lnTo>
                    <a:pt x="133947" y="696691"/>
                  </a:lnTo>
                  <a:lnTo>
                    <a:pt x="175370" y="676325"/>
                  </a:lnTo>
                  <a:lnTo>
                    <a:pt x="214545" y="651298"/>
                  </a:lnTo>
                  <a:lnTo>
                    <a:pt x="251092" y="622128"/>
                  </a:lnTo>
                  <a:lnTo>
                    <a:pt x="284629" y="589335"/>
                  </a:lnTo>
                  <a:lnTo>
                    <a:pt x="314776" y="553434"/>
                  </a:lnTo>
                  <a:lnTo>
                    <a:pt x="341152" y="514944"/>
                  </a:lnTo>
                  <a:lnTo>
                    <a:pt x="363375" y="474384"/>
                  </a:lnTo>
                  <a:lnTo>
                    <a:pt x="381066" y="432270"/>
                  </a:lnTo>
                  <a:lnTo>
                    <a:pt x="393842" y="389120"/>
                  </a:lnTo>
                  <a:lnTo>
                    <a:pt x="401324" y="345452"/>
                  </a:lnTo>
                  <a:lnTo>
                    <a:pt x="403198" y="298162"/>
                  </a:lnTo>
                  <a:lnTo>
                    <a:pt x="399037" y="251530"/>
                  </a:lnTo>
                  <a:lnTo>
                    <a:pt x="389467" y="206215"/>
                  </a:lnTo>
                  <a:lnTo>
                    <a:pt x="375113" y="162874"/>
                  </a:lnTo>
                  <a:lnTo>
                    <a:pt x="356603" y="122168"/>
                  </a:lnTo>
                  <a:lnTo>
                    <a:pt x="334560" y="84752"/>
                  </a:lnTo>
                  <a:lnTo>
                    <a:pt x="306321" y="47414"/>
                  </a:lnTo>
                  <a:lnTo>
                    <a:pt x="275295" y="16013"/>
                  </a:lnTo>
                  <a:lnTo>
                    <a:pt x="256266" y="810"/>
                  </a:lnTo>
                  <a:lnTo>
                    <a:pt x="255130" y="0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9452" y="5120408"/>
              <a:ext cx="122530" cy="891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8998" y="769390"/>
            <a:ext cx="4313274" cy="25790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74888" y="370175"/>
            <a:ext cx="22434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285" dirty="0">
                <a:solidFill>
                  <a:srgbClr val="0034EC"/>
                </a:solidFill>
                <a:latin typeface="Arial"/>
                <a:cs typeface="Arial"/>
              </a:rPr>
              <a:t>Wireframe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331646" y="370175"/>
            <a:ext cx="16579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235" dirty="0">
                <a:solidFill>
                  <a:srgbClr val="003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Mockup</a:t>
            </a:r>
            <a:endParaRPr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68398" y="978029"/>
            <a:ext cx="3691974" cy="26877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586904" y="3610092"/>
            <a:ext cx="2056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95" dirty="0">
                <a:solidFill>
                  <a:srgbClr val="0034EC"/>
                </a:solidFill>
                <a:latin typeface="Arial"/>
                <a:cs typeface="Arial"/>
              </a:rPr>
              <a:t>Prototype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99000" y="4208022"/>
            <a:ext cx="3876489" cy="2398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6DE00A-D8DF-EA9A-5CCF-D93F9284FD0B}"/>
              </a:ext>
            </a:extLst>
          </p:cNvPr>
          <p:cNvSpPr txBox="1"/>
          <p:nvPr/>
        </p:nvSpPr>
        <p:spPr>
          <a:xfrm>
            <a:off x="258417" y="3407364"/>
            <a:ext cx="6231835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/>
              <a:t>С </a:t>
            </a:r>
            <a:r>
              <a:rPr lang="ru-RU" sz="1500" b="1" dirty="0"/>
              <a:t>макета</a:t>
            </a:r>
            <a:r>
              <a:rPr lang="ru-RU" sz="1500" dirty="0"/>
              <a:t> начинается разработка любого IT-продукта.</a:t>
            </a:r>
            <a:br>
              <a:rPr lang="ru-RU" sz="1500" dirty="0"/>
            </a:br>
            <a:r>
              <a:rPr lang="ru-RU" sz="1500" dirty="0"/>
              <a:t>Он демонстрирует, что, </a:t>
            </a:r>
            <a:r>
              <a:rPr lang="ru-RU" sz="1500" b="1" dirty="0"/>
              <a:t>где и как будет расположено</a:t>
            </a:r>
            <a:r>
              <a:rPr lang="ru-RU" sz="1500" dirty="0"/>
              <a:t>, какого цвета будут кнопки и главное — </a:t>
            </a:r>
            <a:r>
              <a:rPr lang="ru-RU" sz="1500" b="1" dirty="0"/>
              <a:t>как все это будет работать</a:t>
            </a:r>
            <a:r>
              <a:rPr lang="ru-RU" sz="1500" dirty="0"/>
              <a:t>.</a:t>
            </a:r>
          </a:p>
          <a:p>
            <a:r>
              <a:rPr lang="ru-RU" sz="1500" dirty="0"/>
              <a:t>В UX-дизайне есть несколько видов макетов: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b="1" dirty="0"/>
              <a:t>вайрфрейм</a:t>
            </a:r>
            <a:r>
              <a:rPr lang="ru-RU" sz="1500" dirty="0"/>
              <a:t> — структуры,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b="1" dirty="0"/>
              <a:t>мокап</a:t>
            </a:r>
            <a:r>
              <a:rPr lang="ru-RU" sz="1500" dirty="0"/>
              <a:t>  — визуальная концепция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b="1" dirty="0"/>
              <a:t>прототип </a:t>
            </a:r>
            <a:r>
              <a:rPr lang="ru-RU" sz="1500" dirty="0"/>
              <a:t>— функциональности соответственно</a:t>
            </a:r>
          </a:p>
          <a:p>
            <a:r>
              <a:rPr lang="ru-RU" sz="1500" dirty="0"/>
              <a:t>Их разрабатывают последовательно.</a:t>
            </a:r>
          </a:p>
          <a:p>
            <a:endParaRPr lang="ru-RU" sz="1500" dirty="0">
              <a:solidFill>
                <a:srgbClr val="000000"/>
              </a:solidFill>
            </a:endParaRPr>
          </a:p>
          <a:p>
            <a:r>
              <a:rPr lang="ru-RU" sz="1500" b="0" i="0" dirty="0">
                <a:solidFill>
                  <a:srgbClr val="000000"/>
                </a:solidFill>
                <a:effectLst/>
              </a:rPr>
              <a:t>Если создаешь очень простой продукт с единственным возможным пользовательским сценарием (например, лендинг), можно ограничиться только мокапом или вайрфреймом + мокапом. Но в остальных случаях проектирование проходит все три стадии.</a:t>
            </a:r>
            <a:endParaRPr lang="ru-RU" sz="15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1D321-CA26-319D-4A3B-0321D550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23" y="365125"/>
            <a:ext cx="4879609" cy="826677"/>
          </a:xfrm>
        </p:spPr>
        <p:txBody>
          <a:bodyPr>
            <a:normAutofit/>
          </a:bodyPr>
          <a:lstStyle/>
          <a:p>
            <a:r>
              <a:rPr lang="en-US" dirty="0"/>
              <a:t>Wireframe (</a:t>
            </a:r>
            <a:r>
              <a:rPr lang="ru-RU" dirty="0"/>
              <a:t>скелет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1D9E0B-1358-65D8-B146-475C05CBE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522" y="1556927"/>
            <a:ext cx="5320387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Wireframe — </a:t>
            </a:r>
            <a:r>
              <a:rPr lang="ru-RU" dirty="0"/>
              <a:t>«проволочный каркас» </a:t>
            </a:r>
          </a:p>
          <a:p>
            <a:pPr marL="0" indent="0">
              <a:buNone/>
            </a:pPr>
            <a:r>
              <a:rPr lang="en-US" dirty="0"/>
              <a:t>Wireframe</a:t>
            </a:r>
            <a:r>
              <a:rPr lang="ru-RU" dirty="0"/>
              <a:t> — это низко детализированное представление дизайна. Он чётко должен показывать:</a:t>
            </a:r>
          </a:p>
          <a:p>
            <a:r>
              <a:rPr lang="ru-RU" dirty="0"/>
              <a:t>Основные группы содержимого. </a:t>
            </a:r>
            <a:r>
              <a:rPr lang="ru-RU" b="1" dirty="0"/>
              <a:t>Что?</a:t>
            </a:r>
          </a:p>
          <a:p>
            <a:r>
              <a:rPr lang="ru-RU" dirty="0"/>
              <a:t>Информационную структуру. </a:t>
            </a:r>
            <a:r>
              <a:rPr lang="ru-RU" b="1" dirty="0"/>
              <a:t>Где?</a:t>
            </a:r>
          </a:p>
          <a:p>
            <a:r>
              <a:rPr lang="ru-RU" dirty="0"/>
              <a:t>Описание взаимодействия пользователя с интерфейсом и его примерную визуализацию. </a:t>
            </a:r>
            <a:r>
              <a:rPr lang="ru-RU" b="1" dirty="0"/>
              <a:t>Как?</a:t>
            </a:r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ru-RU" dirty="0"/>
              <a:t>Это </a:t>
            </a:r>
            <a:r>
              <a:rPr lang="ru-RU" b="1" dirty="0"/>
              <a:t>скелет</a:t>
            </a:r>
            <a:r>
              <a:rPr lang="ru-RU" dirty="0"/>
              <a:t> вашего дизайна и запомните, что в вайрфрейме должны быть представлены </a:t>
            </a:r>
            <a:r>
              <a:rPr lang="ru-RU" b="1" dirty="0"/>
              <a:t>все важные элементы интерфейса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3A1FE0-0407-D153-5852-5710E8CAB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" t="7394" r="2062" b="8311"/>
          <a:stretch/>
        </p:blipFill>
        <p:spPr>
          <a:xfrm>
            <a:off x="6129403" y="12526"/>
            <a:ext cx="6062597" cy="21419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16BA97-A671-B796-9F5B-5F74127FA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337" y="3106190"/>
            <a:ext cx="6254663" cy="37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303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70B65F-3875-E351-DBAD-BFA85987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07" y="366319"/>
            <a:ext cx="3007290" cy="712112"/>
          </a:xfrm>
        </p:spPr>
        <p:txBody>
          <a:bodyPr/>
          <a:lstStyle/>
          <a:p>
            <a:r>
              <a:rPr lang="en-US" dirty="0"/>
              <a:t>Wireframe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664F83-960A-6046-F7AB-3DF7ED8D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07" y="1253448"/>
            <a:ext cx="3958225" cy="523942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dirty="0"/>
              <a:t>Нельзя уходить в детали</a:t>
            </a:r>
            <a:r>
              <a:rPr lang="ru-RU" dirty="0"/>
              <a:t>, но с другой стороны, нужно </a:t>
            </a:r>
            <a:r>
              <a:rPr lang="ru-RU" b="1" dirty="0"/>
              <a:t>создать цельное представление</a:t>
            </a:r>
            <a:r>
              <a:rPr lang="ru-RU" dirty="0"/>
              <a:t> конечного внешнего вида и </a:t>
            </a:r>
            <a:r>
              <a:rPr lang="ru-RU" b="1" dirty="0"/>
              <a:t>не пропустить ни одного важного элемента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Вы описываете фронт работ по проекту для всех задействованных лиц:</a:t>
            </a:r>
          </a:p>
          <a:p>
            <a:pPr>
              <a:spcBef>
                <a:spcPts val="0"/>
              </a:spcBef>
            </a:pPr>
            <a:r>
              <a:rPr lang="ru-RU" dirty="0"/>
              <a:t>разработчиков,</a:t>
            </a:r>
          </a:p>
          <a:p>
            <a:pPr>
              <a:spcBef>
                <a:spcPts val="0"/>
              </a:spcBef>
            </a:pPr>
            <a:r>
              <a:rPr lang="ru-RU" dirty="0"/>
              <a:t>дизайнеров,</a:t>
            </a:r>
          </a:p>
          <a:p>
            <a:pPr>
              <a:spcBef>
                <a:spcPts val="0"/>
              </a:spcBef>
            </a:pPr>
            <a:r>
              <a:rPr lang="ru-RU" dirty="0"/>
              <a:t>копирайтеров,</a:t>
            </a:r>
          </a:p>
          <a:p>
            <a:pPr>
              <a:spcBef>
                <a:spcPts val="0"/>
              </a:spcBef>
            </a:pPr>
            <a:r>
              <a:rPr lang="ru-RU" dirty="0"/>
              <a:t>менеджеров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/>
              <a:t>всем им нужен хорошо сработанный вайрфрейм.</a:t>
            </a:r>
          </a:p>
          <a:p>
            <a:pPr marL="0" indent="0">
              <a:buNone/>
            </a:pPr>
            <a:r>
              <a:rPr lang="ru-RU" dirty="0"/>
              <a:t>По сути, вы создаёте карту города. Каждая улица должна на ней быть, но в очень упрощённом виде. Смотря на карту, вы можете оценить планирование города, но не можете увидеть его красоту.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DE4753-8EE9-2B34-1CE4-05FFF74EA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8" t="5753" b="4580"/>
          <a:stretch/>
        </p:blipFill>
        <p:spPr>
          <a:xfrm>
            <a:off x="4755767" y="739036"/>
            <a:ext cx="7436234" cy="20918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8F6E93-1440-4D41-3768-64F1A7423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8" t="4053" r="6355" b="3597"/>
          <a:stretch/>
        </p:blipFill>
        <p:spPr>
          <a:xfrm>
            <a:off x="4765871" y="3361706"/>
            <a:ext cx="7426129" cy="3496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456817-D1F6-A623-1D86-FD55C0C6A770}"/>
              </a:ext>
            </a:extLst>
          </p:cNvPr>
          <p:cNvSpPr txBox="1"/>
          <p:nvPr/>
        </p:nvSpPr>
        <p:spPr>
          <a:xfrm>
            <a:off x="4897676" y="332126"/>
            <a:ext cx="1540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Lo-Fi:</a:t>
            </a:r>
            <a:endParaRPr lang="ru-RU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02EDA-AAAC-9830-E9E7-7255254874B7}"/>
              </a:ext>
            </a:extLst>
          </p:cNvPr>
          <p:cNvSpPr txBox="1"/>
          <p:nvPr/>
        </p:nvSpPr>
        <p:spPr>
          <a:xfrm>
            <a:off x="4897676" y="3044012"/>
            <a:ext cx="1540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Mid-Fi: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533854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93A94-B017-A248-E0AF-265DC30C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39" y="265615"/>
            <a:ext cx="10515600" cy="829718"/>
          </a:xfrm>
        </p:spPr>
        <p:txBody>
          <a:bodyPr/>
          <a:lstStyle/>
          <a:p>
            <a:r>
              <a:rPr lang="en-US" dirty="0"/>
              <a:t>Wireframe: Lo-Fi, Mid-Fi, Hi-Fi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3344E3-F776-7B83-5B5A-DBDB74FA9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839" y="1095333"/>
            <a:ext cx="3933171" cy="5763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Вайрфреймы должны </a:t>
            </a:r>
            <a:r>
              <a:rPr lang="ru-RU" sz="1800" b="1" dirty="0"/>
              <a:t>создаваться быстро</a:t>
            </a:r>
            <a:r>
              <a:rPr lang="ru-RU" sz="1800" dirty="0"/>
              <a:t> и большую часть этого времени следует провести </a:t>
            </a:r>
            <a:r>
              <a:rPr lang="ru-RU" sz="1800" b="1" dirty="0"/>
              <a:t>за обсуждениями с командой и размышлениями</a:t>
            </a:r>
            <a:r>
              <a:rPr lang="ru-RU" sz="1800" dirty="0"/>
              <a:t>. Само таскание серых блоков по экрану должно занимать минимум времени.</a:t>
            </a:r>
          </a:p>
          <a:p>
            <a:pPr marL="0" indent="0">
              <a:buNone/>
            </a:pPr>
            <a:r>
              <a:rPr lang="ru-RU" sz="1800" dirty="0"/>
              <a:t>Внешний вид должен быть </a:t>
            </a:r>
            <a:r>
              <a:rPr lang="ru-RU" sz="1800" b="1" dirty="0"/>
              <a:t>эстетичным, но очень простым</a:t>
            </a:r>
            <a:r>
              <a:rPr lang="ru-RU" sz="1800" dirty="0"/>
              <a:t>.</a:t>
            </a:r>
            <a:br>
              <a:rPr lang="en-US" sz="1800" dirty="0"/>
            </a:br>
            <a:r>
              <a:rPr lang="ru-RU" sz="1800" b="1" dirty="0"/>
              <a:t>Чёрно-серо-белый</a:t>
            </a:r>
            <a:r>
              <a:rPr lang="ru-RU" sz="1800" dirty="0"/>
              <a:t> — типичная палитра вайрфрейма (вы можете добавить синий, чтобы обозначить ссылки).</a:t>
            </a:r>
            <a:endParaRPr lang="en-US" sz="1800" dirty="0"/>
          </a:p>
          <a:p>
            <a:pPr marL="0" indent="0">
              <a:buNone/>
            </a:pPr>
            <a:r>
              <a:rPr lang="ru-RU" sz="1800" dirty="0"/>
              <a:t>Если, например, выбор пиктограмм или загрузка </a:t>
            </a:r>
            <a:r>
              <a:rPr lang="ru-RU" sz="1800" b="1" dirty="0"/>
              <a:t>картинок</a:t>
            </a:r>
            <a:r>
              <a:rPr lang="ru-RU" sz="1800" dirty="0"/>
              <a:t> занимает слишком много времени, их можно </a:t>
            </a:r>
            <a:r>
              <a:rPr lang="ru-RU" sz="1800" b="1" dirty="0"/>
              <a:t>заменить</a:t>
            </a:r>
            <a:r>
              <a:rPr lang="ru-RU" sz="1800" dirty="0"/>
              <a:t> </a:t>
            </a:r>
            <a:r>
              <a:rPr lang="ru-RU" sz="1800" b="1" dirty="0"/>
              <a:t>заглушками</a:t>
            </a:r>
            <a:r>
              <a:rPr lang="ru-RU" sz="1800" dirty="0"/>
              <a:t> — накрест перечёркнутыми прямоугольниками с соответствующим описанием. Вайрфрейм даёт неполное представление о конечном результате</a:t>
            </a:r>
            <a:r>
              <a:rPr lang="en-US" sz="1800" dirty="0"/>
              <a:t>.</a:t>
            </a:r>
            <a:endParaRPr lang="ru-RU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B95905-2A58-C1C4-2DF3-6A707B931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1" t="2958" r="2129" b="2934"/>
          <a:stretch/>
        </p:blipFill>
        <p:spPr>
          <a:xfrm>
            <a:off x="4096010" y="1265130"/>
            <a:ext cx="8104339" cy="542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239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0CBE5-FE20-C34E-40FF-82517F990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0" y="377652"/>
            <a:ext cx="8355904" cy="837374"/>
          </a:xfrm>
        </p:spPr>
        <p:txBody>
          <a:bodyPr>
            <a:normAutofit/>
          </a:bodyPr>
          <a:lstStyle/>
          <a:p>
            <a:r>
              <a:rPr lang="ru-RU" dirty="0"/>
              <a:t>Когда использовать вайрфреймы?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1AD93F-4FAF-D4E8-C5E0-282D82737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81" y="1449844"/>
            <a:ext cx="5630239" cy="5030504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Как документация по продукту / задаче</a:t>
            </a:r>
          </a:p>
          <a:p>
            <a:pPr lvl="1"/>
            <a:r>
              <a:rPr lang="ru-RU" dirty="0"/>
              <a:t>Показывают взаимодействие пользователя с интерфейсом в отдельных статичных моментах</a:t>
            </a:r>
          </a:p>
          <a:p>
            <a:pPr lvl="1"/>
            <a:r>
              <a:rPr lang="ru-RU" dirty="0"/>
              <a:t>Их нужно сопровождать текстовыми комментариями.</a:t>
            </a:r>
          </a:p>
          <a:p>
            <a:r>
              <a:rPr lang="ru-RU" dirty="0"/>
              <a:t>Для обсуждения внутри команды</a:t>
            </a:r>
          </a:p>
          <a:p>
            <a:pPr lvl="1"/>
            <a:r>
              <a:rPr lang="ru-RU" dirty="0"/>
              <a:t>Если разработчики спрашивают, как что-то должно быть сделано, ответ может быть дан в виде быстро сделанного вайрфрейма.</a:t>
            </a:r>
          </a:p>
          <a:p>
            <a:r>
              <a:rPr lang="ru-RU" dirty="0"/>
              <a:t>Можно приспособить для юзабилити-тестирования (но не стоит!)</a:t>
            </a:r>
          </a:p>
          <a:p>
            <a:pPr lvl="1"/>
            <a:r>
              <a:rPr lang="ru-RU" dirty="0"/>
              <a:t>Могут пригодиться для получения отзывов во время начального «партизанского» исследования, когда вам срочно требуется озарение и вас не беспокоит методологическая чистота.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1DEE5-7C06-898B-447E-B94535B26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927" y="1834864"/>
            <a:ext cx="5084436" cy="421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997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39F4C-83F9-8229-5585-B056F7AD0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58" y="374552"/>
            <a:ext cx="6250757" cy="908917"/>
          </a:xfrm>
        </p:spPr>
        <p:txBody>
          <a:bodyPr/>
          <a:lstStyle/>
          <a:p>
            <a:r>
              <a:rPr lang="ru-RU" dirty="0"/>
              <a:t>Как создать </a:t>
            </a:r>
            <a:r>
              <a:rPr lang="en-US" dirty="0"/>
              <a:t>Wireframe</a:t>
            </a:r>
            <a:r>
              <a:rPr lang="ru-RU" dirty="0"/>
              <a:t>?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764A26-621E-7A95-8267-96AE6769D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58" y="1413118"/>
            <a:ext cx="4092018" cy="5204498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ru-RU" sz="2400" u="sng" dirty="0"/>
              <a:t>Время создания:</a:t>
            </a:r>
            <a:br>
              <a:rPr lang="en-US" sz="2400" dirty="0"/>
            </a:br>
            <a:r>
              <a:rPr lang="ru-RU" sz="2400" dirty="0"/>
              <a:t>низко-детализированный можно нарисовать за несколько минут, высоко-детализированный — за 1-2 дня.</a:t>
            </a:r>
          </a:p>
          <a:p>
            <a:pPr marL="0" indent="0" algn="l">
              <a:buNone/>
            </a:pPr>
            <a:endParaRPr lang="ru-RU" sz="2400" dirty="0"/>
          </a:p>
          <a:p>
            <a:pPr marL="0" indent="0" algn="l">
              <a:buNone/>
            </a:pPr>
            <a:r>
              <a:rPr lang="ru-RU" sz="2400" u="sng" dirty="0"/>
              <a:t>Где создается:</a:t>
            </a:r>
            <a:br>
              <a:rPr lang="en-US" sz="2400" dirty="0"/>
            </a:br>
            <a:r>
              <a:rPr lang="ru-RU" sz="2400" dirty="0"/>
              <a:t>для </a:t>
            </a:r>
            <a:r>
              <a:rPr lang="en-US" sz="2400" dirty="0"/>
              <a:t>Lo-Fi</a:t>
            </a:r>
            <a:r>
              <a:rPr lang="ru-RU" sz="2400" dirty="0"/>
              <a:t> достаточно бумаги и карандаша,</a:t>
            </a:r>
            <a:br>
              <a:rPr lang="en-US" sz="2400" dirty="0"/>
            </a:br>
            <a:r>
              <a:rPr lang="ru-RU" sz="2400" dirty="0"/>
              <a:t>для </a:t>
            </a:r>
            <a:r>
              <a:rPr lang="en-US" sz="2400" dirty="0"/>
              <a:t>Mid/Hi-Fi</a:t>
            </a:r>
            <a:r>
              <a:rPr lang="ru-RU" sz="2400" dirty="0"/>
              <a:t> — любого графического / векторного специализированного редактора (</a:t>
            </a:r>
            <a:r>
              <a:rPr lang="en" sz="2400" b="1" dirty="0"/>
              <a:t>Sketch, Figma</a:t>
            </a:r>
            <a:r>
              <a:rPr lang="ru-RU" sz="2400" b="1" dirty="0"/>
              <a:t>, </a:t>
            </a:r>
            <a:r>
              <a:rPr lang="en-US" sz="2400" b="1" dirty="0"/>
              <a:t>Balsamiq</a:t>
            </a:r>
            <a:r>
              <a:rPr lang="en" sz="2400" dirty="0"/>
              <a:t>).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DE0226-5A2B-CA3B-6176-84302D2B0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6"/>
          <a:stretch/>
        </p:blipFill>
        <p:spPr>
          <a:xfrm>
            <a:off x="4950385" y="1524048"/>
            <a:ext cx="7241615" cy="47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742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F1B30-FBAD-2EB2-D6DE-D3560112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140" y="274037"/>
            <a:ext cx="2658762" cy="711525"/>
          </a:xfrm>
        </p:spPr>
        <p:txBody>
          <a:bodyPr/>
          <a:lstStyle/>
          <a:p>
            <a:r>
              <a:rPr lang="ru-RU" dirty="0"/>
              <a:t>Мокапы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AA46BD-B34F-9074-F2E2-7CC3B49BA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70" y="1144588"/>
            <a:ext cx="4464477" cy="555438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b="1" dirty="0"/>
              <a:t>Мокап</a:t>
            </a:r>
            <a:r>
              <a:rPr lang="ru-RU" dirty="0"/>
              <a:t> — это </a:t>
            </a:r>
            <a:r>
              <a:rPr lang="ru-RU" b="1" dirty="0"/>
              <a:t>дизайн-концепция</a:t>
            </a:r>
            <a:r>
              <a:rPr lang="ru-RU" dirty="0"/>
              <a:t> продукта.</a:t>
            </a:r>
            <a:br>
              <a:rPr lang="ru-RU" dirty="0"/>
            </a:br>
            <a:r>
              <a:rPr lang="ru-RU" dirty="0"/>
              <a:t>Упор на </a:t>
            </a:r>
            <a:r>
              <a:rPr lang="ru-RU" b="1" dirty="0"/>
              <a:t>визуальную часть</a:t>
            </a:r>
            <a:r>
              <a:rPr lang="ru-RU" dirty="0"/>
              <a:t>: мы нанизываем дизайн на утвержденную структуру (вайрфрейм).</a:t>
            </a:r>
            <a:br>
              <a:rPr lang="ru-RU" dirty="0"/>
            </a:br>
            <a:br>
              <a:rPr lang="ru-RU" dirty="0"/>
            </a:br>
            <a:endParaRPr lang="ru-RU" dirty="0"/>
          </a:p>
          <a:p>
            <a:pPr marL="0" indent="0">
              <a:buNone/>
            </a:pPr>
            <a:r>
              <a:rPr lang="ru-RU" dirty="0"/>
              <a:t>Мокап нужен для того, чтобы:</a:t>
            </a:r>
          </a:p>
          <a:p>
            <a:pPr>
              <a:spcBef>
                <a:spcPts val="400"/>
              </a:spcBef>
            </a:pPr>
            <a:r>
              <a:rPr lang="ru-RU" b="1" dirty="0"/>
              <a:t>утвердить дизайн</a:t>
            </a:r>
            <a:r>
              <a:rPr lang="ru-RU" dirty="0"/>
              <a:t> продукта с клиентом </a:t>
            </a:r>
          </a:p>
          <a:p>
            <a:pPr>
              <a:spcBef>
                <a:spcPts val="400"/>
              </a:spcBef>
            </a:pPr>
            <a:r>
              <a:rPr lang="ru-RU" b="1" dirty="0"/>
              <a:t>провести фокус-группу </a:t>
            </a:r>
            <a:r>
              <a:rPr lang="ru-RU" dirty="0"/>
              <a:t>для выбора лучшего варианта дизайна.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Хороший мокап:</a:t>
            </a:r>
          </a:p>
          <a:p>
            <a:pPr>
              <a:spcBef>
                <a:spcPts val="400"/>
              </a:spcBef>
            </a:pPr>
            <a:r>
              <a:rPr lang="ru-RU" dirty="0"/>
              <a:t>представляет информационную структуру,</a:t>
            </a:r>
          </a:p>
          <a:p>
            <a:pPr>
              <a:spcBef>
                <a:spcPts val="400"/>
              </a:spcBef>
            </a:pPr>
            <a:r>
              <a:rPr lang="ru-RU" dirty="0"/>
              <a:t>визуализирует контент</a:t>
            </a:r>
          </a:p>
          <a:p>
            <a:pPr>
              <a:spcBef>
                <a:spcPts val="400"/>
              </a:spcBef>
            </a:pPr>
            <a:r>
              <a:rPr lang="ru-RU" dirty="0"/>
              <a:t>демонстрирует базовую функциональность в статике;</a:t>
            </a:r>
          </a:p>
          <a:p>
            <a:pPr>
              <a:spcBef>
                <a:spcPts val="400"/>
              </a:spcBef>
            </a:pPr>
            <a:r>
              <a:rPr lang="ru-RU" dirty="0"/>
              <a:t>позволяет оценить визуальную сторону продукта.</a:t>
            </a:r>
          </a:p>
          <a:p>
            <a:pPr marL="0" indent="0">
              <a:buNone/>
            </a:pPr>
            <a:r>
              <a:rPr lang="ru-RU" dirty="0"/>
              <a:t>Мокапы очень хороши </a:t>
            </a:r>
            <a:r>
              <a:rPr lang="ru-RU" b="1" dirty="0"/>
              <a:t>для получения одобрения от заинтересованных лиц</a:t>
            </a:r>
            <a:r>
              <a:rPr lang="ru-RU" dirty="0"/>
              <a:t>, не вовлечённых в разработку.</a:t>
            </a:r>
            <a:br>
              <a:rPr lang="ru-RU" dirty="0"/>
            </a:br>
            <a:r>
              <a:rPr lang="ru-RU" dirty="0"/>
              <a:t>Мокап воспринимается лучше, чем </a:t>
            </a:r>
            <a:r>
              <a:rPr lang="en-US" dirty="0"/>
              <a:t>wireframe</a:t>
            </a:r>
            <a:r>
              <a:rPr lang="ru-RU" dirty="0"/>
              <a:t>, и при этом создаётся быстрее прототипа.</a:t>
            </a:r>
            <a:br>
              <a:rPr lang="en-US" dirty="0"/>
            </a:br>
            <a:r>
              <a:rPr lang="ru-RU" dirty="0"/>
              <a:t>Они хороши </a:t>
            </a:r>
            <a:r>
              <a:rPr lang="ru-RU" b="1" dirty="0"/>
              <a:t>для сбора отзывов</a:t>
            </a:r>
            <a:r>
              <a:rPr lang="ru-RU" dirty="0"/>
              <a:t>, и их можно </a:t>
            </a:r>
            <a:r>
              <a:rPr lang="ru-RU" b="1" dirty="0"/>
              <a:t>использовать в документации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001217-85AA-F767-7186-4730248D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347" y="0"/>
            <a:ext cx="7379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51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0568" y="158085"/>
            <a:ext cx="7918589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000" spc="375" dirty="0"/>
              <a:t>Маркетинг</a:t>
            </a:r>
            <a:r>
              <a:rPr lang="ru-RU" sz="4000" spc="50" dirty="0"/>
              <a:t>овые / продуктовые</a:t>
            </a:r>
            <a:br>
              <a:rPr lang="ru-RU" sz="4000" spc="50" dirty="0"/>
            </a:br>
            <a:r>
              <a:rPr lang="ru-RU" sz="4000" spc="235" dirty="0"/>
              <a:t>исследования (маркетинг-микс)</a:t>
            </a:r>
          </a:p>
        </p:txBody>
      </p:sp>
      <p:sp>
        <p:nvSpPr>
          <p:cNvPr id="3" name="object 3"/>
          <p:cNvSpPr/>
          <p:nvPr/>
        </p:nvSpPr>
        <p:spPr>
          <a:xfrm>
            <a:off x="2708668" y="2649232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35425" y="2606664"/>
            <a:ext cx="3501390" cy="4488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600" dirty="0"/>
              <a:t>Нужен ли наш </a:t>
            </a:r>
            <a:r>
              <a:rPr sz="1600" b="1" dirty="0"/>
              <a:t>продукт</a:t>
            </a:r>
            <a:r>
              <a:rPr sz="1600" dirty="0"/>
              <a:t>?</a:t>
            </a:r>
          </a:p>
          <a:p>
            <a:pPr marL="12700">
              <a:lnSpc>
                <a:spcPts val="1664"/>
              </a:lnSpc>
            </a:pPr>
            <a:r>
              <a:rPr sz="1600" dirty="0"/>
              <a:t>Какие есть потребности у нашей ЦА?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23843" y="2629008"/>
            <a:ext cx="172466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dirty="0"/>
              <a:t>Тестирование продукта / дизайна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30928" y="2540790"/>
            <a:ext cx="1492885" cy="3533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3600" b="1" spc="130" dirty="0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30" dirty="0">
                <a:latin typeface="Arial"/>
                <a:cs typeface="Arial"/>
              </a:rPr>
              <a:t>roduct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71100"/>
              </a:lnSpc>
              <a:spcBef>
                <a:spcPts val="1500"/>
              </a:spcBef>
            </a:pPr>
            <a:r>
              <a:rPr sz="3600" b="1" spc="100" dirty="0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00" dirty="0">
                <a:latin typeface="Arial"/>
                <a:cs typeface="Arial"/>
              </a:rPr>
              <a:t>rice </a:t>
            </a:r>
            <a:r>
              <a:rPr sz="3600" b="1" spc="120" dirty="0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20" dirty="0">
                <a:latin typeface="Arial"/>
                <a:cs typeface="Arial"/>
              </a:rPr>
              <a:t>lace </a:t>
            </a:r>
            <a:r>
              <a:rPr sz="3600" b="1" spc="135" dirty="0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35" dirty="0">
                <a:latin typeface="Arial"/>
                <a:cs typeface="Arial"/>
              </a:rPr>
              <a:t>romotion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44702" y="4542197"/>
            <a:ext cx="286385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b="1" dirty="0"/>
              <a:t>Где</a:t>
            </a:r>
            <a:r>
              <a:rPr lang="ru-RU" sz="1600" dirty="0"/>
              <a:t> / как эффективнее распространять наш продукт?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19870" y="4679521"/>
            <a:ext cx="201485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/>
              <a:t>Исследование рынка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35425" y="5536584"/>
            <a:ext cx="3187308" cy="67710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ru-RU" sz="1600" b="1" dirty="0"/>
              <a:t>Продвижение</a:t>
            </a:r>
            <a:r>
              <a:rPr lang="ru-RU" sz="1600" dirty="0"/>
              <a:t>: какая маркетинговая кампания запоминается респондентам?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819870" y="5646675"/>
            <a:ext cx="281622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600" dirty="0"/>
              <a:t>Тестирование / эффективность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044702" y="3687841"/>
            <a:ext cx="217360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/>
              <a:t>Какую </a:t>
            </a:r>
            <a:r>
              <a:rPr sz="1600" b="1" dirty="0"/>
              <a:t>цену</a:t>
            </a:r>
            <a:r>
              <a:rPr sz="1600" dirty="0"/>
              <a:t> поставить?</a:t>
            </a:r>
          </a:p>
        </p:txBody>
      </p:sp>
      <p:sp>
        <p:nvSpPr>
          <p:cNvPr id="12" name="object 12"/>
          <p:cNvSpPr/>
          <p:nvPr/>
        </p:nvSpPr>
        <p:spPr>
          <a:xfrm>
            <a:off x="2708668" y="3632796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08668" y="4606201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08668" y="5550255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40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40"/>
                </a:lnTo>
                <a:lnTo>
                  <a:pt x="0" y="417868"/>
                </a:lnTo>
                <a:lnTo>
                  <a:pt x="112661" y="417868"/>
                </a:lnTo>
                <a:lnTo>
                  <a:pt x="268668" y="208940"/>
                </a:lnTo>
                <a:close/>
              </a:path>
              <a:path w="894079" h="418464">
                <a:moveTo>
                  <a:pt x="477024" y="208940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40"/>
                </a:lnTo>
                <a:lnTo>
                  <a:pt x="208356" y="417868"/>
                </a:lnTo>
                <a:lnTo>
                  <a:pt x="321017" y="417868"/>
                </a:lnTo>
                <a:lnTo>
                  <a:pt x="477024" y="208940"/>
                </a:lnTo>
                <a:close/>
              </a:path>
              <a:path w="894079" h="418464">
                <a:moveTo>
                  <a:pt x="685368" y="208940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40"/>
                </a:lnTo>
                <a:lnTo>
                  <a:pt x="416699" y="417868"/>
                </a:lnTo>
                <a:lnTo>
                  <a:pt x="529361" y="417868"/>
                </a:lnTo>
                <a:lnTo>
                  <a:pt x="685368" y="208940"/>
                </a:lnTo>
                <a:close/>
              </a:path>
              <a:path w="894079" h="418464">
                <a:moveTo>
                  <a:pt x="893724" y="208940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40"/>
                </a:lnTo>
                <a:lnTo>
                  <a:pt x="625055" y="417868"/>
                </a:lnTo>
                <a:lnTo>
                  <a:pt x="737717" y="417868"/>
                </a:lnTo>
                <a:lnTo>
                  <a:pt x="893724" y="208940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05077" y="2649232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05077" y="3632796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05077" y="4606201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05077" y="5550255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40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40"/>
                </a:lnTo>
                <a:lnTo>
                  <a:pt x="0" y="417868"/>
                </a:lnTo>
                <a:lnTo>
                  <a:pt x="112661" y="417868"/>
                </a:lnTo>
                <a:lnTo>
                  <a:pt x="268668" y="208940"/>
                </a:lnTo>
                <a:close/>
              </a:path>
              <a:path w="894079" h="418464">
                <a:moveTo>
                  <a:pt x="477024" y="208940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40"/>
                </a:lnTo>
                <a:lnTo>
                  <a:pt x="208356" y="417868"/>
                </a:lnTo>
                <a:lnTo>
                  <a:pt x="321017" y="417868"/>
                </a:lnTo>
                <a:lnTo>
                  <a:pt x="477024" y="208940"/>
                </a:lnTo>
                <a:close/>
              </a:path>
              <a:path w="894079" h="418464">
                <a:moveTo>
                  <a:pt x="685368" y="208940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40"/>
                </a:lnTo>
                <a:lnTo>
                  <a:pt x="416699" y="417868"/>
                </a:lnTo>
                <a:lnTo>
                  <a:pt x="529361" y="417868"/>
                </a:lnTo>
                <a:lnTo>
                  <a:pt x="685368" y="208940"/>
                </a:lnTo>
                <a:close/>
              </a:path>
              <a:path w="894079" h="418464">
                <a:moveTo>
                  <a:pt x="893724" y="208940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40"/>
                </a:lnTo>
                <a:lnTo>
                  <a:pt x="625055" y="417868"/>
                </a:lnTo>
                <a:lnTo>
                  <a:pt x="737717" y="417868"/>
                </a:lnTo>
                <a:lnTo>
                  <a:pt x="893724" y="208940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3">
            <a:extLst>
              <a:ext uri="{FF2B5EF4-FFF2-40B4-BE49-F238E27FC236}">
                <a16:creationId xmlns:a16="http://schemas.microsoft.com/office/drawing/2014/main" id="{E6D77EFD-B79E-D41A-51E4-71E18FCBFB55}"/>
              </a:ext>
            </a:extLst>
          </p:cNvPr>
          <p:cNvGrpSpPr/>
          <p:nvPr/>
        </p:nvGrpSpPr>
        <p:grpSpPr>
          <a:xfrm>
            <a:off x="8819870" y="131017"/>
            <a:ext cx="3129463" cy="2047462"/>
            <a:chOff x="3485831" y="2975955"/>
            <a:chExt cx="3388857" cy="2191428"/>
          </a:xfrm>
        </p:grpSpPr>
        <p:sp>
          <p:nvSpPr>
            <p:cNvPr id="20" name="object 4">
              <a:extLst>
                <a:ext uri="{FF2B5EF4-FFF2-40B4-BE49-F238E27FC236}">
                  <a16:creationId xmlns:a16="http://schemas.microsoft.com/office/drawing/2014/main" id="{29B70BB7-F750-521E-75B6-7947CDBC6AC9}"/>
                </a:ext>
              </a:extLst>
            </p:cNvPr>
            <p:cNvSpPr/>
            <p:nvPr/>
          </p:nvSpPr>
          <p:spPr>
            <a:xfrm>
              <a:off x="3485831" y="2975955"/>
              <a:ext cx="3388857" cy="2191428"/>
            </a:xfrm>
            <a:custGeom>
              <a:avLst/>
              <a:gdLst/>
              <a:ahLst/>
              <a:cxnLst/>
              <a:rect l="l" t="t" r="r" b="b"/>
              <a:pathLst>
                <a:path w="9031605" h="2865754">
                  <a:moveTo>
                    <a:pt x="4515499" y="0"/>
                  </a:moveTo>
                  <a:lnTo>
                    <a:pt x="4515499" y="2865599"/>
                  </a:lnTo>
                </a:path>
                <a:path w="9031605" h="2865754">
                  <a:moveTo>
                    <a:pt x="0" y="1432799"/>
                  </a:moveTo>
                  <a:lnTo>
                    <a:pt x="9030999" y="1432799"/>
                  </a:lnTo>
                </a:path>
              </a:pathLst>
            </a:custGeom>
            <a:ln w="126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5B404245-A522-147C-6402-170A84C3B028}"/>
                </a:ext>
              </a:extLst>
            </p:cNvPr>
            <p:cNvSpPr/>
            <p:nvPr/>
          </p:nvSpPr>
          <p:spPr>
            <a:xfrm>
              <a:off x="4690471" y="3561007"/>
              <a:ext cx="968094" cy="968094"/>
            </a:xfrm>
            <a:custGeom>
              <a:avLst/>
              <a:gdLst/>
              <a:ahLst/>
              <a:cxnLst/>
              <a:rect l="l" t="t" r="r" b="b"/>
              <a:pathLst>
                <a:path w="1531620" h="1531620">
                  <a:moveTo>
                    <a:pt x="765809" y="1531619"/>
                  </a:moveTo>
                  <a:lnTo>
                    <a:pt x="717378" y="1530113"/>
                  </a:lnTo>
                  <a:lnTo>
                    <a:pt x="669748" y="1525653"/>
                  </a:lnTo>
                  <a:lnTo>
                    <a:pt x="623007" y="1518329"/>
                  </a:lnTo>
                  <a:lnTo>
                    <a:pt x="577247" y="1508231"/>
                  </a:lnTo>
                  <a:lnTo>
                    <a:pt x="532556" y="1495449"/>
                  </a:lnTo>
                  <a:lnTo>
                    <a:pt x="489024" y="1480072"/>
                  </a:lnTo>
                  <a:lnTo>
                    <a:pt x="446742" y="1462190"/>
                  </a:lnTo>
                  <a:lnTo>
                    <a:pt x="405798" y="1441893"/>
                  </a:lnTo>
                  <a:lnTo>
                    <a:pt x="366283" y="1419270"/>
                  </a:lnTo>
                  <a:lnTo>
                    <a:pt x="328286" y="1394412"/>
                  </a:lnTo>
                  <a:lnTo>
                    <a:pt x="291896" y="1367407"/>
                  </a:lnTo>
                  <a:lnTo>
                    <a:pt x="257204" y="1338346"/>
                  </a:lnTo>
                  <a:lnTo>
                    <a:pt x="224300" y="1307319"/>
                  </a:lnTo>
                  <a:lnTo>
                    <a:pt x="193272" y="1274414"/>
                  </a:lnTo>
                  <a:lnTo>
                    <a:pt x="164211" y="1239722"/>
                  </a:lnTo>
                  <a:lnTo>
                    <a:pt x="137207" y="1203333"/>
                  </a:lnTo>
                  <a:lnTo>
                    <a:pt x="112349" y="1165336"/>
                  </a:lnTo>
                  <a:lnTo>
                    <a:pt x="89726" y="1125820"/>
                  </a:lnTo>
                  <a:lnTo>
                    <a:pt x="69429" y="1084877"/>
                  </a:lnTo>
                  <a:lnTo>
                    <a:pt x="51547" y="1042594"/>
                  </a:lnTo>
                  <a:lnTo>
                    <a:pt x="36170" y="999063"/>
                  </a:lnTo>
                  <a:lnTo>
                    <a:pt x="23388" y="954372"/>
                  </a:lnTo>
                  <a:lnTo>
                    <a:pt x="13290" y="908611"/>
                  </a:lnTo>
                  <a:lnTo>
                    <a:pt x="5966" y="861871"/>
                  </a:lnTo>
                  <a:lnTo>
                    <a:pt x="1506" y="814240"/>
                  </a:lnTo>
                  <a:lnTo>
                    <a:pt x="0" y="765809"/>
                  </a:lnTo>
                  <a:lnTo>
                    <a:pt x="1506" y="717378"/>
                  </a:lnTo>
                  <a:lnTo>
                    <a:pt x="5966" y="669748"/>
                  </a:lnTo>
                  <a:lnTo>
                    <a:pt x="13290" y="623007"/>
                  </a:lnTo>
                  <a:lnTo>
                    <a:pt x="23388" y="577247"/>
                  </a:lnTo>
                  <a:lnTo>
                    <a:pt x="36170" y="532556"/>
                  </a:lnTo>
                  <a:lnTo>
                    <a:pt x="51547" y="489024"/>
                  </a:lnTo>
                  <a:lnTo>
                    <a:pt x="69429" y="446742"/>
                  </a:lnTo>
                  <a:lnTo>
                    <a:pt x="89726" y="405798"/>
                  </a:lnTo>
                  <a:lnTo>
                    <a:pt x="112349" y="366283"/>
                  </a:lnTo>
                  <a:lnTo>
                    <a:pt x="137207" y="328286"/>
                  </a:lnTo>
                  <a:lnTo>
                    <a:pt x="164211" y="291896"/>
                  </a:lnTo>
                  <a:lnTo>
                    <a:pt x="193272" y="257204"/>
                  </a:lnTo>
                  <a:lnTo>
                    <a:pt x="224300" y="224300"/>
                  </a:lnTo>
                  <a:lnTo>
                    <a:pt x="257204" y="193272"/>
                  </a:lnTo>
                  <a:lnTo>
                    <a:pt x="291896" y="164211"/>
                  </a:lnTo>
                  <a:lnTo>
                    <a:pt x="328286" y="137207"/>
                  </a:lnTo>
                  <a:lnTo>
                    <a:pt x="366283" y="112349"/>
                  </a:lnTo>
                  <a:lnTo>
                    <a:pt x="405798" y="89726"/>
                  </a:lnTo>
                  <a:lnTo>
                    <a:pt x="446742" y="69429"/>
                  </a:lnTo>
                  <a:lnTo>
                    <a:pt x="489024" y="51547"/>
                  </a:lnTo>
                  <a:lnTo>
                    <a:pt x="532556" y="36170"/>
                  </a:lnTo>
                  <a:lnTo>
                    <a:pt x="577247" y="23388"/>
                  </a:lnTo>
                  <a:lnTo>
                    <a:pt x="623007" y="13290"/>
                  </a:lnTo>
                  <a:lnTo>
                    <a:pt x="669748" y="5966"/>
                  </a:lnTo>
                  <a:lnTo>
                    <a:pt x="717378" y="1506"/>
                  </a:lnTo>
                  <a:lnTo>
                    <a:pt x="765809" y="0"/>
                  </a:lnTo>
                  <a:lnTo>
                    <a:pt x="816388" y="1670"/>
                  </a:lnTo>
                  <a:lnTo>
                    <a:pt x="866470" y="6641"/>
                  </a:lnTo>
                  <a:lnTo>
                    <a:pt x="915909" y="14850"/>
                  </a:lnTo>
                  <a:lnTo>
                    <a:pt x="964555" y="26237"/>
                  </a:lnTo>
                  <a:lnTo>
                    <a:pt x="1012259" y="40738"/>
                  </a:lnTo>
                  <a:lnTo>
                    <a:pt x="1058872" y="58293"/>
                  </a:lnTo>
                  <a:lnTo>
                    <a:pt x="1104246" y="78840"/>
                  </a:lnTo>
                  <a:lnTo>
                    <a:pt x="1148232" y="102318"/>
                  </a:lnTo>
                  <a:lnTo>
                    <a:pt x="1190681" y="128664"/>
                  </a:lnTo>
                  <a:lnTo>
                    <a:pt x="1231444" y="157818"/>
                  </a:lnTo>
                  <a:lnTo>
                    <a:pt x="1270373" y="189717"/>
                  </a:lnTo>
                  <a:lnTo>
                    <a:pt x="1307319" y="224300"/>
                  </a:lnTo>
                  <a:lnTo>
                    <a:pt x="1341902" y="261245"/>
                  </a:lnTo>
                  <a:lnTo>
                    <a:pt x="1373801" y="300174"/>
                  </a:lnTo>
                  <a:lnTo>
                    <a:pt x="1402954" y="340937"/>
                  </a:lnTo>
                  <a:lnTo>
                    <a:pt x="1429301" y="383386"/>
                  </a:lnTo>
                  <a:lnTo>
                    <a:pt x="1452778" y="427372"/>
                  </a:lnTo>
                  <a:lnTo>
                    <a:pt x="1473326" y="472746"/>
                  </a:lnTo>
                  <a:lnTo>
                    <a:pt x="1490881" y="519360"/>
                  </a:lnTo>
                  <a:lnTo>
                    <a:pt x="1505382" y="567064"/>
                  </a:lnTo>
                  <a:lnTo>
                    <a:pt x="1516769" y="615709"/>
                  </a:lnTo>
                  <a:lnTo>
                    <a:pt x="1524978" y="665148"/>
                  </a:lnTo>
                  <a:lnTo>
                    <a:pt x="1529949" y="715231"/>
                  </a:lnTo>
                  <a:lnTo>
                    <a:pt x="1531619" y="765809"/>
                  </a:lnTo>
                  <a:lnTo>
                    <a:pt x="1530113" y="814240"/>
                  </a:lnTo>
                  <a:lnTo>
                    <a:pt x="1525653" y="861871"/>
                  </a:lnTo>
                  <a:lnTo>
                    <a:pt x="1518329" y="908611"/>
                  </a:lnTo>
                  <a:lnTo>
                    <a:pt x="1508231" y="954372"/>
                  </a:lnTo>
                  <a:lnTo>
                    <a:pt x="1495449" y="999063"/>
                  </a:lnTo>
                  <a:lnTo>
                    <a:pt x="1480072" y="1042594"/>
                  </a:lnTo>
                  <a:lnTo>
                    <a:pt x="1462190" y="1084877"/>
                  </a:lnTo>
                  <a:lnTo>
                    <a:pt x="1441893" y="1125820"/>
                  </a:lnTo>
                  <a:lnTo>
                    <a:pt x="1419270" y="1165336"/>
                  </a:lnTo>
                  <a:lnTo>
                    <a:pt x="1394412" y="1203333"/>
                  </a:lnTo>
                  <a:lnTo>
                    <a:pt x="1367407" y="1239722"/>
                  </a:lnTo>
                  <a:lnTo>
                    <a:pt x="1338346" y="1274414"/>
                  </a:lnTo>
                  <a:lnTo>
                    <a:pt x="1307319" y="1307319"/>
                  </a:lnTo>
                  <a:lnTo>
                    <a:pt x="1274414" y="1338346"/>
                  </a:lnTo>
                  <a:lnTo>
                    <a:pt x="1239723" y="1367407"/>
                  </a:lnTo>
                  <a:lnTo>
                    <a:pt x="1203333" y="1394412"/>
                  </a:lnTo>
                  <a:lnTo>
                    <a:pt x="1165336" y="1419270"/>
                  </a:lnTo>
                  <a:lnTo>
                    <a:pt x="1125821" y="1441893"/>
                  </a:lnTo>
                  <a:lnTo>
                    <a:pt x="1084877" y="1462190"/>
                  </a:lnTo>
                  <a:lnTo>
                    <a:pt x="1042594" y="1480072"/>
                  </a:lnTo>
                  <a:lnTo>
                    <a:pt x="999063" y="1495449"/>
                  </a:lnTo>
                  <a:lnTo>
                    <a:pt x="954372" y="1508231"/>
                  </a:lnTo>
                  <a:lnTo>
                    <a:pt x="908611" y="1518329"/>
                  </a:lnTo>
                  <a:lnTo>
                    <a:pt x="861871" y="1525653"/>
                  </a:lnTo>
                  <a:lnTo>
                    <a:pt x="814240" y="1530113"/>
                  </a:lnTo>
                  <a:lnTo>
                    <a:pt x="765809" y="153161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0DCC435F-424D-C200-5ABF-B05C2136A4C5}"/>
              </a:ext>
            </a:extLst>
          </p:cNvPr>
          <p:cNvSpPr txBox="1"/>
          <p:nvPr/>
        </p:nvSpPr>
        <p:spPr>
          <a:xfrm>
            <a:off x="8863939" y="341916"/>
            <a:ext cx="1110620" cy="61875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b="1" spc="125" dirty="0">
                <a:latin typeface="Arial"/>
                <a:cs typeface="Arial"/>
              </a:rPr>
              <a:t>Product</a:t>
            </a:r>
            <a:endParaRPr dirty="0">
              <a:latin typeface="Arial"/>
              <a:cs typeface="Arial"/>
            </a:endParaRPr>
          </a:p>
          <a:p>
            <a:pPr marL="125095">
              <a:lnSpc>
                <a:spcPct val="100000"/>
              </a:lnSpc>
              <a:spcBef>
                <a:spcPts val="395"/>
              </a:spcBef>
            </a:pPr>
            <a:r>
              <a:rPr sz="1400" spc="120" dirty="0">
                <a:latin typeface="Arial"/>
                <a:cs typeface="Arial"/>
              </a:rPr>
              <a:t>продукт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A90DE8B2-0BE9-F6F4-0305-9E726B05D35C}"/>
              </a:ext>
            </a:extLst>
          </p:cNvPr>
          <p:cNvSpPr txBox="1"/>
          <p:nvPr/>
        </p:nvSpPr>
        <p:spPr>
          <a:xfrm>
            <a:off x="10879055" y="352873"/>
            <a:ext cx="908820" cy="61875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b="1" spc="90" dirty="0">
                <a:latin typeface="Arial"/>
                <a:cs typeface="Arial"/>
              </a:rPr>
              <a:t>Price</a:t>
            </a:r>
            <a:endParaRPr dirty="0">
              <a:latin typeface="Arial"/>
              <a:cs typeface="Arial"/>
            </a:endParaRPr>
          </a:p>
          <a:p>
            <a:pPr marL="98425">
              <a:lnSpc>
                <a:spcPct val="100000"/>
              </a:lnSpc>
              <a:spcBef>
                <a:spcPts val="395"/>
              </a:spcBef>
            </a:pPr>
            <a:r>
              <a:rPr sz="1400" spc="105" dirty="0">
                <a:latin typeface="Arial"/>
                <a:cs typeface="Arial"/>
              </a:rPr>
              <a:t>цена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986314DF-BED5-9C98-476F-B74ED3FFF87A}"/>
              </a:ext>
            </a:extLst>
          </p:cNvPr>
          <p:cNvSpPr txBox="1"/>
          <p:nvPr/>
        </p:nvSpPr>
        <p:spPr>
          <a:xfrm>
            <a:off x="8819871" y="1417524"/>
            <a:ext cx="1539198" cy="61875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85"/>
              </a:spcBef>
            </a:pPr>
            <a:r>
              <a:rPr b="1" spc="135" dirty="0">
                <a:latin typeface="Arial"/>
                <a:cs typeface="Arial"/>
              </a:rPr>
              <a:t>Promotion</a:t>
            </a:r>
            <a:endParaRPr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400" spc="145" dirty="0">
                <a:latin typeface="Arial"/>
                <a:cs typeface="Arial"/>
              </a:rPr>
              <a:t>продвижение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86A12E7F-BFB2-841A-CF38-0D283D83CAB1}"/>
              </a:ext>
            </a:extLst>
          </p:cNvPr>
          <p:cNvSpPr txBox="1"/>
          <p:nvPr/>
        </p:nvSpPr>
        <p:spPr>
          <a:xfrm>
            <a:off x="10879054" y="1402004"/>
            <a:ext cx="1000547" cy="61875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b="1" spc="105" dirty="0">
                <a:latin typeface="Arial"/>
                <a:cs typeface="Arial"/>
              </a:rPr>
              <a:t>Place</a:t>
            </a:r>
            <a:endParaRPr dirty="0">
              <a:latin typeface="Arial"/>
              <a:cs typeface="Arial"/>
            </a:endParaRPr>
          </a:p>
          <a:p>
            <a:pPr marL="74295">
              <a:lnSpc>
                <a:spcPct val="100000"/>
              </a:lnSpc>
              <a:spcBef>
                <a:spcPts val="395"/>
              </a:spcBef>
            </a:pPr>
            <a:r>
              <a:rPr sz="1400" spc="80" dirty="0">
                <a:latin typeface="Arial"/>
                <a:cs typeface="Arial"/>
              </a:rPr>
              <a:t>место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1BFE6E8A-CAB8-786F-D509-BDC4745C0E61}"/>
              </a:ext>
            </a:extLst>
          </p:cNvPr>
          <p:cNvSpPr txBox="1"/>
          <p:nvPr/>
        </p:nvSpPr>
        <p:spPr>
          <a:xfrm>
            <a:off x="10014315" y="811099"/>
            <a:ext cx="86999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spc="560" dirty="0">
                <a:solidFill>
                  <a:srgbClr val="FFFFFF"/>
                </a:solidFill>
                <a:latin typeface="Arial"/>
                <a:cs typeface="Arial"/>
              </a:rPr>
              <a:t>4Р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6CD369-1A05-F22F-29E3-F1A65E545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57" y="365126"/>
            <a:ext cx="2739887" cy="877266"/>
          </a:xfrm>
        </p:spPr>
        <p:txBody>
          <a:bodyPr/>
          <a:lstStyle/>
          <a:p>
            <a:r>
              <a:rPr lang="ru-RU" dirty="0"/>
              <a:t>Мокапы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BEE356-526A-17A0-F094-998245B69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57" y="1242392"/>
            <a:ext cx="4438135" cy="5250482"/>
          </a:xfrm>
        </p:spPr>
        <p:txBody>
          <a:bodyPr>
            <a:normAutofit fontScale="70000" lnSpcReduction="20000"/>
          </a:bodyPr>
          <a:lstStyle/>
          <a:p>
            <a:pPr marL="0" indent="0" algn="l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Мокап можно презентовать как 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статичные картинки</a:t>
            </a:r>
            <a:r>
              <a:rPr lang="en" b="0" i="0" dirty="0">
                <a:solidFill>
                  <a:srgbClr val="000000"/>
                </a:solidFill>
                <a:effectLst/>
                <a:latin typeface="Stratos"/>
              </a:rPr>
              <a:t> 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или как </a:t>
            </a: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макет, сделанный с помощью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 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специальных инструментов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: </a:t>
            </a:r>
            <a:r>
              <a:rPr lang="en" b="0" i="0" dirty="0">
                <a:solidFill>
                  <a:srgbClr val="000000"/>
                </a:solidFill>
                <a:effectLst/>
                <a:latin typeface="Stratos"/>
              </a:rPr>
              <a:t>InVision, Sketch Cloud, Figma Preview Mode. </a:t>
            </a:r>
          </a:p>
          <a:p>
            <a:pPr marL="0" indent="0" algn="l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Эти инструменты </a:t>
            </a:r>
            <a:r>
              <a:rPr lang="ru-RU" i="0" dirty="0">
                <a:solidFill>
                  <a:srgbClr val="000000"/>
                </a:solidFill>
                <a:effectLst/>
                <a:latin typeface="Stratos"/>
              </a:rPr>
              <a:t>позволяют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фиксировать элементы</a:t>
            </a:r>
            <a:r>
              <a:rPr lang="ru-RU" i="0" dirty="0">
                <a:solidFill>
                  <a:srgbClr val="000000"/>
                </a:solidFill>
                <a:effectLst/>
                <a:latin typeface="Stratos"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(например, хедер)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при скролле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 и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смотреть макет через браузер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, что придает ему больше реалистичности. Еще с помощью программ можно показать, как дизайн будет выглядеть на носителе, и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добавить анимацию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 — так картинка получается более сочной.</a:t>
            </a:r>
          </a:p>
          <a:p>
            <a:pPr marL="0" indent="0" algn="l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Дизайнер может использовать для мокапа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иллюстрации, близкие по стилю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, а после утверждения с клиентом — обратиться к иллюстратору или подключить его в процессе работы и утверждать мокап с готовым визуалом.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54C72B-D9AC-39B8-6A0C-F9825C111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3" r="2715"/>
          <a:stretch/>
        </p:blipFill>
        <p:spPr>
          <a:xfrm>
            <a:off x="4917994" y="565150"/>
            <a:ext cx="727813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653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64D35-D826-FCD4-2FA8-E1C5ABC58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4054"/>
          </a:xfrm>
        </p:spPr>
        <p:txBody>
          <a:bodyPr/>
          <a:lstStyle/>
          <a:p>
            <a:r>
              <a:rPr lang="ru-RU" dirty="0"/>
              <a:t>Как создавать мокапы?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B6A677-36E0-DDB1-B2CB-065BD29E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34" y="1759637"/>
            <a:ext cx="4217545" cy="4351338"/>
          </a:xfrm>
        </p:spPr>
        <p:txBody>
          <a:bodyPr/>
          <a:lstStyle/>
          <a:p>
            <a:pPr marL="0" indent="0" algn="l">
              <a:buNone/>
            </a:pPr>
            <a:r>
              <a:rPr lang="ru-RU" sz="2400" u="sng" dirty="0"/>
              <a:t>Время создания:</a:t>
            </a:r>
          </a:p>
          <a:p>
            <a:pPr marL="0" indent="0" algn="l">
              <a:buNone/>
            </a:pPr>
            <a:r>
              <a:rPr lang="ru-RU" sz="2400" dirty="0"/>
              <a:t>первая страница занимает 2-4 дня.</a:t>
            </a:r>
            <a:br>
              <a:rPr lang="ru-RU" sz="2400" dirty="0"/>
            </a:br>
            <a:r>
              <a:rPr lang="ru-RU" sz="2400" dirty="0"/>
              <a:t>Дальше, когда уже знаешь, в какой стилистике работать — процесс идет быстрее.</a:t>
            </a:r>
          </a:p>
          <a:p>
            <a:pPr marL="0" indent="0" algn="l">
              <a:buNone/>
            </a:pPr>
            <a:r>
              <a:rPr lang="ru-RU" sz="2400" u="sng" dirty="0"/>
              <a:t>Где создается:</a:t>
            </a:r>
          </a:p>
          <a:p>
            <a:pPr marL="0" indent="0" algn="l">
              <a:buNone/>
            </a:pPr>
            <a:r>
              <a:rPr lang="en" sz="2400" dirty="0"/>
              <a:t>Sketch, Figma, Adobe XD.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973A40-29C3-9DF3-1482-42B42B866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476" y="1263192"/>
            <a:ext cx="7066523" cy="540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856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FD6A5-166D-FAF2-F683-E8930AB39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83" y="330135"/>
            <a:ext cx="4134633" cy="824848"/>
          </a:xfrm>
        </p:spPr>
        <p:txBody>
          <a:bodyPr/>
          <a:lstStyle/>
          <a:p>
            <a:r>
              <a:rPr lang="ru-RU" dirty="0"/>
              <a:t>Прототипы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6E9823-0523-3D0F-FD82-14D7B325B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57" y="1253330"/>
            <a:ext cx="6141736" cy="560467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Прототип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 — это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интерактивная модель продукта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. В отличие от вайрфрейма и мокапа, он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кликабельный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. Прототип показывает не только как будет выглядеть конечный продукт, но и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как он будет работать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.</a:t>
            </a:r>
            <a:endParaRPr lang="en-US" b="0" i="0" dirty="0">
              <a:solidFill>
                <a:srgbClr val="000000"/>
              </a:solidFill>
              <a:effectLst/>
              <a:latin typeface="Stratos"/>
            </a:endParaRPr>
          </a:p>
          <a:p>
            <a:pPr marL="0" indent="0">
              <a:buNone/>
            </a:pPr>
            <a:r>
              <a:rPr lang="ru-RU" dirty="0"/>
              <a:t>Он должен позволять пользователю:</a:t>
            </a:r>
          </a:p>
          <a:p>
            <a:pPr>
              <a:spcBef>
                <a:spcPts val="500"/>
              </a:spcBef>
            </a:pPr>
            <a:r>
              <a:rPr lang="ru-RU" dirty="0"/>
              <a:t>Оценить содержание и интерфейс;</a:t>
            </a:r>
          </a:p>
          <a:p>
            <a:pPr>
              <a:spcBef>
                <a:spcPts val="500"/>
              </a:spcBef>
            </a:pPr>
            <a:r>
              <a:rPr lang="ru-RU" b="1" dirty="0"/>
              <a:t>Протестировать</a:t>
            </a:r>
            <a:r>
              <a:rPr lang="ru-RU" dirty="0"/>
              <a:t> основные способы взаимодействия, как если бы это был готовый продукт.</a:t>
            </a:r>
          </a:p>
          <a:p>
            <a:pPr marL="0" indent="0">
              <a:buNone/>
            </a:pPr>
            <a:r>
              <a:rPr lang="ru-RU" dirty="0"/>
              <a:t>Он может не выглядеть в точности как конечный продукт, но определённо не должен быть наброском в оттенках серого.</a:t>
            </a:r>
            <a:endParaRPr lang="en-US" dirty="0"/>
          </a:p>
          <a:p>
            <a:pPr marL="0" indent="0">
              <a:buNone/>
            </a:pPr>
            <a:r>
              <a:rPr lang="ru-RU" b="1" dirty="0"/>
              <a:t>Взаимодействия</a:t>
            </a:r>
            <a:r>
              <a:rPr lang="ru-RU" dirty="0"/>
              <a:t> должны быть аккуратно смоделированы и быть </a:t>
            </a:r>
            <a:r>
              <a:rPr lang="ru-RU" b="1" dirty="0"/>
              <a:t>максимально похожими на то, что будет в конечном продукте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Делаем с помощью:</a:t>
            </a:r>
          </a:p>
          <a:p>
            <a:pPr>
              <a:spcBef>
                <a:spcPts val="400"/>
              </a:spcBef>
            </a:pPr>
            <a:r>
              <a:rPr lang="ru-RU" dirty="0"/>
              <a:t>Программирования / </a:t>
            </a:r>
            <a:r>
              <a:rPr lang="en-US" dirty="0"/>
              <a:t>Frontend (HTML+CSS+JS)</a:t>
            </a:r>
            <a:endParaRPr lang="ru-RU" dirty="0"/>
          </a:p>
          <a:p>
            <a:pPr>
              <a:spcBef>
                <a:spcPts val="400"/>
              </a:spcBef>
            </a:pPr>
            <a:r>
              <a:rPr lang="ru-RU" dirty="0"/>
              <a:t>Специальных инструментов (из </a:t>
            </a:r>
            <a:r>
              <a:rPr lang="en-US" dirty="0"/>
              <a:t>wireframe </a:t>
            </a:r>
            <a:r>
              <a:rPr lang="ru-RU" dirty="0"/>
              <a:t>или мокапа)</a:t>
            </a:r>
          </a:p>
          <a:p>
            <a:pPr>
              <a:spcBef>
                <a:spcPts val="400"/>
              </a:spcBef>
            </a:pPr>
            <a:r>
              <a:rPr lang="en-US" dirty="0"/>
              <a:t>Zero coding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8746314-F0D7-CA84-94C7-22D6BC28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597" y="0"/>
            <a:ext cx="5518403" cy="4138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9CABFD-1A8E-D3ED-349F-577E34D4CDA9}"/>
              </a:ext>
            </a:extLst>
          </p:cNvPr>
          <p:cNvSpPr txBox="1"/>
          <p:nvPr/>
        </p:nvSpPr>
        <p:spPr>
          <a:xfrm>
            <a:off x="6673597" y="4260915"/>
            <a:ext cx="5411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Прототип нужен, чтобы протестировать функциональность продукта и исправить ошибки, прежде чем отдавать проект в разработку.</a:t>
            </a:r>
          </a:p>
          <a:p>
            <a:pPr algn="l"/>
            <a:r>
              <a:rPr lang="ru-RU" b="0" i="0" u="sng" dirty="0">
                <a:solidFill>
                  <a:srgbClr val="000000"/>
                </a:solidFill>
                <a:effectLst/>
                <a:latin typeface="inherit"/>
              </a:rPr>
              <a:t>Время создания</a:t>
            </a: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: 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если дизайн-концепция готова, остается только пролинковать страницы — на это уходит 1-2 дня.</a:t>
            </a:r>
            <a:br>
              <a:rPr lang="en-US" b="0" i="0" dirty="0">
                <a:solidFill>
                  <a:srgbClr val="000000"/>
                </a:solidFill>
                <a:effectLst/>
                <a:latin typeface="Stratos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Иногда этап мокапа пропускают и делают прототип на основе детализированных вайрфреймов.</a:t>
            </a:r>
          </a:p>
          <a:p>
            <a:pPr algn="l"/>
            <a:r>
              <a:rPr lang="ru-RU" b="0" i="0" u="sng" dirty="0">
                <a:solidFill>
                  <a:srgbClr val="000000"/>
                </a:solidFill>
                <a:effectLst/>
                <a:latin typeface="inherit"/>
              </a:rPr>
              <a:t>Где создается</a:t>
            </a: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: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 </a:t>
            </a:r>
            <a:r>
              <a:rPr lang="en" b="0" i="0" dirty="0">
                <a:solidFill>
                  <a:srgbClr val="000000"/>
                </a:solidFill>
                <a:effectLst/>
                <a:latin typeface="Stratos"/>
              </a:rPr>
              <a:t>Sketch, Figma, Adobe XD, InVision.</a:t>
            </a:r>
          </a:p>
        </p:txBody>
      </p:sp>
    </p:spTree>
    <p:extLst>
      <p:ext uri="{BB962C8B-B14F-4D97-AF65-F5344CB8AC3E}">
        <p14:creationId xmlns:p14="http://schemas.microsoft.com/office/powerpoint/2010/main" val="42846185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622627" y="479194"/>
            <a:ext cx="499127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lang="en-US" spc="275" dirty="0">
                <a:solidFill>
                  <a:srgbClr val="000000"/>
                </a:solidFill>
              </a:rPr>
              <a:t>Screenﬂow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627" y="2731026"/>
            <a:ext cx="4774924" cy="35846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2734515"/>
            <a:ext cx="4774925" cy="35811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B103FC-67A8-BC3B-7757-01F68FC7D811}"/>
              </a:ext>
            </a:extLst>
          </p:cNvPr>
          <p:cNvSpPr txBox="1"/>
          <p:nvPr/>
        </p:nvSpPr>
        <p:spPr>
          <a:xfrm>
            <a:off x="622627" y="1303744"/>
            <a:ext cx="7607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Наиболее простой способ создать прототип — перелинковать картинки с экранами.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3BC8C-A5FF-8F3A-E812-6EBA63179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375064"/>
            <a:ext cx="4459357" cy="956779"/>
          </a:xfrm>
        </p:spPr>
        <p:txBody>
          <a:bodyPr/>
          <a:lstStyle/>
          <a:p>
            <a:r>
              <a:rPr lang="ru-RU" dirty="0"/>
              <a:t>Что это?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8EC6EE-CFB6-3398-E968-DAEED88C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65" y="1835564"/>
            <a:ext cx="385307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Что это — </a:t>
            </a:r>
            <a:r>
              <a:rPr lang="en-US" dirty="0"/>
              <a:t>wireframe / </a:t>
            </a:r>
            <a:r>
              <a:rPr lang="ru-RU" dirty="0"/>
              <a:t>мокап или прототип?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D07674-B0FB-F8B5-7C70-48E7F50D1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67"/>
          <a:stretch/>
        </p:blipFill>
        <p:spPr>
          <a:xfrm>
            <a:off x="4787549" y="6763"/>
            <a:ext cx="7404451" cy="68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319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281236"/>
            <a:ext cx="115062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b="0" dirty="0">
                <a:solidFill>
                  <a:srgbClr val="000000"/>
                </a:solidFill>
                <a:latin typeface="+mj-lt"/>
              </a:rPr>
              <a:t>Инструменты для создания</a:t>
            </a:r>
            <a:br>
              <a:rPr lang="ru-RU" b="0" dirty="0">
                <a:solidFill>
                  <a:srgbClr val="000000"/>
                </a:solidFill>
                <a:latin typeface="+mj-lt"/>
              </a:rPr>
            </a:br>
            <a:r>
              <a:rPr lang="en-US" sz="3200" b="0" dirty="0">
                <a:solidFill>
                  <a:srgbClr val="000000"/>
                </a:solidFill>
                <a:latin typeface="+mj-lt"/>
              </a:rPr>
              <a:t>wireframes / </a:t>
            </a:r>
            <a:r>
              <a:rPr lang="ru-RU" sz="3200" b="0" dirty="0">
                <a:solidFill>
                  <a:srgbClr val="000000"/>
                </a:solidFill>
                <a:latin typeface="+mj-lt"/>
              </a:rPr>
              <a:t>мокапов / прототипов</a:t>
            </a:r>
            <a:endParaRPr sz="3200" b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1600200"/>
            <a:ext cx="2994765" cy="4994957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b="1" spc="165" dirty="0">
                <a:latin typeface="Arial"/>
                <a:cs typeface="Arial"/>
              </a:rPr>
              <a:t>Figma</a:t>
            </a:r>
            <a:r>
              <a:rPr lang="en-US" sz="2000" spc="165" dirty="0">
                <a:latin typeface="Arial"/>
                <a:cs typeface="Arial"/>
              </a:rPr>
              <a:t>	 </a:t>
            </a:r>
            <a:r>
              <a:rPr lang="en-US" sz="2000" spc="165" dirty="0">
                <a:solidFill>
                  <a:srgbClr val="7030A0"/>
                </a:solidFill>
                <a:latin typeface="Arial"/>
                <a:cs typeface="Arial"/>
              </a:rPr>
              <a:t>(WMP)</a:t>
            </a:r>
            <a:endParaRPr lang="ru-RU" sz="2000" spc="305" dirty="0">
              <a:solidFill>
                <a:srgbClr val="0034EC"/>
              </a:solidFill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30" dirty="0">
                <a:latin typeface="Arial"/>
                <a:cs typeface="Arial"/>
              </a:rPr>
              <a:t>Balsamiq	 </a:t>
            </a:r>
            <a:r>
              <a:rPr lang="en-US" sz="2000" spc="130" dirty="0">
                <a:solidFill>
                  <a:srgbClr val="7030A0"/>
                </a:solidFill>
                <a:latin typeface="Arial"/>
                <a:cs typeface="Arial"/>
              </a:rPr>
              <a:t>(WP)</a:t>
            </a:r>
            <a:r>
              <a:rPr lang="en-US" sz="2000" spc="130" dirty="0">
                <a:latin typeface="Arial"/>
                <a:cs typeface="Arial"/>
              </a:rPr>
              <a:t>	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65" dirty="0">
                <a:latin typeface="Arial"/>
                <a:cs typeface="Arial"/>
              </a:rPr>
              <a:t>Moqups	</a:t>
            </a:r>
            <a:r>
              <a:rPr lang="en-US" sz="2000" spc="130" dirty="0">
                <a:solidFill>
                  <a:srgbClr val="7030A0"/>
                </a:solidFill>
                <a:latin typeface="Arial"/>
                <a:cs typeface="Arial"/>
              </a:rPr>
              <a:t> (WP)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05" dirty="0">
                <a:latin typeface="Arial"/>
                <a:cs typeface="Arial"/>
              </a:rPr>
              <a:t>Sketch	 </a:t>
            </a:r>
            <a:r>
              <a:rPr lang="en-US" sz="2000" spc="95" dirty="0">
                <a:solidFill>
                  <a:srgbClr val="7030A0"/>
                </a:solidFill>
                <a:latin typeface="Arial"/>
                <a:cs typeface="Arial"/>
              </a:rPr>
              <a:t>(MP)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95" dirty="0">
                <a:latin typeface="Arial"/>
                <a:cs typeface="Arial"/>
              </a:rPr>
              <a:t>inVision	 </a:t>
            </a:r>
            <a:r>
              <a:rPr lang="en-US" sz="2000" spc="95" dirty="0">
                <a:solidFill>
                  <a:srgbClr val="7030A0"/>
                </a:solidFill>
                <a:latin typeface="Arial"/>
                <a:cs typeface="Arial"/>
              </a:rPr>
              <a:t>(MP)</a:t>
            </a:r>
            <a:endParaRPr lang="en-US" sz="2000" dirty="0">
              <a:solidFill>
                <a:srgbClr val="7030A0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00" dirty="0">
                <a:latin typeface="Arial"/>
                <a:cs typeface="Arial"/>
              </a:rPr>
              <a:t>Marvel	 </a:t>
            </a:r>
            <a:r>
              <a:rPr lang="en-US" sz="2000" spc="100" dirty="0">
                <a:solidFill>
                  <a:srgbClr val="7030A0"/>
                </a:solidFill>
                <a:latin typeface="Arial"/>
                <a:cs typeface="Arial"/>
              </a:rPr>
              <a:t>(MP)</a:t>
            </a:r>
            <a:br>
              <a:rPr lang="en-US" sz="2000" spc="100" dirty="0"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00" dirty="0">
                <a:latin typeface="Arial"/>
                <a:cs typeface="Arial"/>
              </a:rPr>
              <a:t>Adobe XD</a:t>
            </a:r>
            <a:r>
              <a:rPr lang="en-US" sz="2000" spc="165" dirty="0">
                <a:solidFill>
                  <a:srgbClr val="7030A0"/>
                </a:solidFill>
                <a:latin typeface="Arial"/>
                <a:cs typeface="Arial"/>
              </a:rPr>
              <a:t> 	 (WMP)</a:t>
            </a:r>
            <a:br>
              <a:rPr lang="en-US" sz="2000" spc="100" dirty="0"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00" dirty="0">
                <a:latin typeface="Arial"/>
                <a:cs typeface="Arial"/>
              </a:rPr>
              <a:t>Webflow	 </a:t>
            </a:r>
            <a:r>
              <a:rPr lang="en-US" sz="2000" spc="100" dirty="0">
                <a:solidFill>
                  <a:srgbClr val="7030A0"/>
                </a:solidFill>
                <a:latin typeface="Arial"/>
                <a:cs typeface="Arial"/>
              </a:rPr>
              <a:t>(M)</a:t>
            </a:r>
            <a:br>
              <a:rPr lang="en-US" sz="2000" spc="100" dirty="0"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00" dirty="0">
                <a:latin typeface="Arial"/>
                <a:cs typeface="Arial"/>
              </a:rPr>
              <a:t>ProtoPie	 </a:t>
            </a:r>
            <a:r>
              <a:rPr lang="en-US" sz="2000" spc="100" dirty="0">
                <a:solidFill>
                  <a:srgbClr val="7030A0"/>
                </a:solidFill>
                <a:latin typeface="Arial"/>
                <a:cs typeface="Arial"/>
              </a:rPr>
              <a:t>(MP)</a:t>
            </a:r>
            <a:br>
              <a:rPr lang="en-US" sz="2000" spc="100" dirty="0">
                <a:solidFill>
                  <a:srgbClr val="7030A0"/>
                </a:solidFill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00" dirty="0">
                <a:latin typeface="Arial"/>
                <a:cs typeface="Arial"/>
              </a:rPr>
              <a:t>Framer	 </a:t>
            </a:r>
            <a:r>
              <a:rPr lang="en-US" sz="2000" spc="100" dirty="0">
                <a:solidFill>
                  <a:srgbClr val="7030A0"/>
                </a:solidFill>
                <a:latin typeface="Arial"/>
                <a:cs typeface="Arial"/>
              </a:rPr>
              <a:t>(MP)</a:t>
            </a:r>
            <a:br>
              <a:rPr lang="en-US" sz="2000" spc="100" dirty="0"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60" dirty="0">
                <a:latin typeface="Arial"/>
                <a:cs typeface="Arial"/>
              </a:rPr>
              <a:t>Whiteboard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25" dirty="0">
                <a:latin typeface="Arial"/>
                <a:cs typeface="Arial"/>
              </a:rPr>
              <a:t>Flinto</a:t>
            </a:r>
            <a:r>
              <a:rPr lang="ru-RU" sz="2000" spc="125" dirty="0">
                <a:latin typeface="Arial"/>
                <a:cs typeface="Arial"/>
              </a:rPr>
              <a:t>	 </a:t>
            </a:r>
            <a:r>
              <a:rPr lang="ru-RU" sz="2000" spc="125" dirty="0">
                <a:solidFill>
                  <a:srgbClr val="7030A0"/>
                </a:solidFill>
                <a:latin typeface="Arial"/>
                <a:cs typeface="Arial"/>
              </a:rPr>
              <a:t>(</a:t>
            </a:r>
            <a:r>
              <a:rPr lang="en-US" sz="2000" spc="125" noProof="1">
                <a:solidFill>
                  <a:srgbClr val="7030A0"/>
                </a:solidFill>
                <a:latin typeface="Arial"/>
                <a:cs typeface="Arial"/>
              </a:rPr>
              <a:t>P</a:t>
            </a:r>
            <a:r>
              <a:rPr lang="ru-RU" sz="2000" spc="125" dirty="0">
                <a:solidFill>
                  <a:srgbClr val="7030A0"/>
                </a:solidFill>
                <a:latin typeface="Arial"/>
                <a:cs typeface="Arial"/>
              </a:rPr>
              <a:t>)</a:t>
            </a:r>
            <a:endParaRPr lang="en-US" sz="2000" dirty="0">
              <a:solidFill>
                <a:srgbClr val="7030A0"/>
              </a:solidFill>
              <a:latin typeface="Arial"/>
              <a:cs typeface="Arial"/>
            </a:endParaRPr>
          </a:p>
          <a:p>
            <a:pPr>
              <a:tabLst>
                <a:tab pos="570865" algn="l"/>
              </a:tabLst>
            </a:pPr>
            <a:br>
              <a:rPr lang="en-US" sz="2000" spc="165" dirty="0"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45" dirty="0">
                <a:latin typeface="Arial"/>
                <a:cs typeface="Arial"/>
              </a:rPr>
              <a:t>Photoshop</a:t>
            </a:r>
            <a:br>
              <a:rPr lang="en-US" sz="2000" spc="165" dirty="0">
                <a:latin typeface="Arial"/>
                <a:cs typeface="Arial"/>
              </a:rPr>
            </a:b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150" dirty="0">
                <a:latin typeface="Arial"/>
                <a:cs typeface="Arial"/>
              </a:rPr>
              <a:t>PowerPoint</a:t>
            </a:r>
          </a:p>
          <a:p>
            <a:pPr>
              <a:tabLst>
                <a:tab pos="570865" algn="l"/>
              </a:tabLst>
            </a:pPr>
            <a:r>
              <a:rPr lang="en-US" sz="2000" spc="305" dirty="0">
                <a:solidFill>
                  <a:srgbClr val="0034EC"/>
                </a:solidFill>
                <a:latin typeface="Arial Unicode MS"/>
                <a:cs typeface="Arial Unicode MS"/>
              </a:rPr>
              <a:t>★</a:t>
            </a:r>
            <a:r>
              <a:rPr lang="en-US" sz="2000" spc="75" dirty="0">
                <a:latin typeface="Arial"/>
                <a:cs typeface="Arial"/>
              </a:rPr>
              <a:t>HTML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2375" y="1807199"/>
            <a:ext cx="7686425" cy="411209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93234A-A4CC-B72E-3067-172AE55F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674"/>
            <a:ext cx="10515600" cy="671823"/>
          </a:xfrm>
        </p:spPr>
        <p:txBody>
          <a:bodyPr>
            <a:normAutofit fontScale="90000"/>
          </a:bodyPr>
          <a:lstStyle/>
          <a:p>
            <a:r>
              <a:rPr lang="ru-RU" dirty="0"/>
              <a:t>Полезные советы при разработке макетов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3E6A16-D52E-D528-C3C8-566010B2A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2820"/>
            <a:ext cx="10515600" cy="4598098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Лайф/тайм-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tratos"/>
              </a:rPr>
              <a:t>сейверы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 в разработке макетов </a:t>
            </a:r>
          </a:p>
          <a:p>
            <a:pPr marL="514350" indent="-514350" algn="l">
              <a:buFont typeface="+mj-lt"/>
              <a:buAutoNum type="arabicPeriod"/>
            </a:pPr>
            <a:r>
              <a:rPr lang="ru-RU" b="1" i="0" dirty="0">
                <a:solidFill>
                  <a:srgbClr val="0432FF"/>
                </a:solidFill>
                <a:effectLst/>
                <a:latin typeface="inherit"/>
              </a:rPr>
              <a:t>Задавай вопросы на старте.</a:t>
            </a:r>
            <a:br>
              <a:rPr lang="ru-RU" dirty="0">
                <a:solidFill>
                  <a:srgbClr val="000000"/>
                </a:solidFill>
                <a:latin typeface="Stratos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Если на этапе постановки задачи понимаешь, что чего-то не понимаешь, — не стесняйся, спрашивай. Лучше уточнить в самом начале, чем потратить время, сделать неправильно — и вернуться в исходную точку.</a:t>
            </a:r>
            <a:endParaRPr lang="en-US" b="0" i="0" dirty="0">
              <a:solidFill>
                <a:srgbClr val="000000"/>
              </a:solidFill>
              <a:effectLst/>
              <a:latin typeface="Stratos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ru-RU" b="1" i="0" dirty="0">
                <a:solidFill>
                  <a:srgbClr val="0432FF"/>
                </a:solidFill>
                <a:effectLst/>
                <a:latin typeface="inherit"/>
              </a:rPr>
              <a:t>Общайся с командой в процессе работы.</a:t>
            </a:r>
            <a:br>
              <a:rPr lang="ru-RU" dirty="0">
                <a:solidFill>
                  <a:srgbClr val="000000"/>
                </a:solidFill>
                <a:latin typeface="Stratos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Не закрывайся — держи коллег по проекту в курсе, показывай сырые макеты, обсуждай спорные моменты. Так будет меньше шансов отклониться от общего видения продукта.</a:t>
            </a:r>
            <a:endParaRPr lang="en-US" b="0" i="0" dirty="0">
              <a:solidFill>
                <a:srgbClr val="000000"/>
              </a:solidFill>
              <a:effectLst/>
              <a:latin typeface="Stratos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ru-RU" b="1" i="0" dirty="0">
                <a:solidFill>
                  <a:srgbClr val="0432FF"/>
                </a:solidFill>
                <a:effectLst/>
                <a:latin typeface="inherit"/>
              </a:rPr>
              <a:t>Думай о цели макета.</a:t>
            </a:r>
            <a:br>
              <a:rPr lang="ru-RU" dirty="0">
                <a:solidFill>
                  <a:srgbClr val="000000"/>
                </a:solidFill>
                <a:latin typeface="Stratos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На каждом этапе она своя.</a:t>
            </a:r>
          </a:p>
          <a:p>
            <a:pPr lvl="1"/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Цель вайрфрейма, например, — быстро (и это ключевое слово) зафиксировать идею. Не трать время на отрисовку кнопочек, красота здесь не так важна.</a:t>
            </a:r>
          </a:p>
          <a:p>
            <a:pPr lvl="1"/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Чем дольше работаешь над каким-то решением (даже если оно не самое удачное), тем сильнее к нему </a:t>
            </a:r>
            <a:r>
              <a:rPr lang="ru-RU" b="1" i="0" dirty="0">
                <a:solidFill>
                  <a:srgbClr val="000000"/>
                </a:solidFill>
                <a:effectLst/>
                <a:latin typeface="Stratos"/>
              </a:rPr>
              <a:t>привязываешься</a:t>
            </a:r>
            <a:r>
              <a:rPr lang="ru-RU" b="0" i="0" dirty="0">
                <a:solidFill>
                  <a:srgbClr val="000000"/>
                </a:solidFill>
                <a:effectLst/>
                <a:latin typeface="Stratos"/>
              </a:rPr>
              <a:t> — и тем сложнее будет от него отказаться.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70218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277" y="1089000"/>
            <a:ext cx="10566796" cy="538676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933277" y="361173"/>
            <a:ext cx="983597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pc="225" dirty="0">
                <a:solidFill>
                  <a:srgbClr val="000000"/>
                </a:solidFill>
              </a:rPr>
              <a:t>UX</a:t>
            </a:r>
            <a:r>
              <a:rPr lang="en-US" spc="-70" dirty="0">
                <a:solidFill>
                  <a:srgbClr val="000000"/>
                </a:solidFill>
              </a:rPr>
              <a:t>-</a:t>
            </a:r>
            <a:r>
              <a:rPr lang="ru-RU" spc="235" dirty="0">
                <a:solidFill>
                  <a:srgbClr val="000000"/>
                </a:solidFill>
              </a:rPr>
              <a:t>исследования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3912" y="1450800"/>
            <a:ext cx="9599930" cy="4685030"/>
            <a:chOff x="1863912" y="1450800"/>
            <a:chExt cx="9599930" cy="4685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3912" y="1450800"/>
              <a:ext cx="8465379" cy="4679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49895" y="5380799"/>
              <a:ext cx="3409315" cy="750570"/>
            </a:xfrm>
            <a:custGeom>
              <a:avLst/>
              <a:gdLst/>
              <a:ahLst/>
              <a:cxnLst/>
              <a:rect l="l" t="t" r="r" b="b"/>
              <a:pathLst>
                <a:path w="3409315" h="750570">
                  <a:moveTo>
                    <a:pt x="3408896" y="0"/>
                  </a:moveTo>
                  <a:lnTo>
                    <a:pt x="0" y="0"/>
                  </a:lnTo>
                  <a:lnTo>
                    <a:pt x="0" y="665480"/>
                  </a:lnTo>
                  <a:lnTo>
                    <a:pt x="0" y="749998"/>
                  </a:lnTo>
                  <a:lnTo>
                    <a:pt x="3408896" y="749998"/>
                  </a:lnTo>
                  <a:lnTo>
                    <a:pt x="3408896" y="665480"/>
                  </a:lnTo>
                  <a:lnTo>
                    <a:pt x="3408896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49895" y="5380797"/>
              <a:ext cx="3409315" cy="750570"/>
            </a:xfrm>
            <a:custGeom>
              <a:avLst/>
              <a:gdLst/>
              <a:ahLst/>
              <a:cxnLst/>
              <a:rect l="l" t="t" r="r" b="b"/>
              <a:pathLst>
                <a:path w="3409315" h="750570">
                  <a:moveTo>
                    <a:pt x="0" y="0"/>
                  </a:moveTo>
                  <a:lnTo>
                    <a:pt x="3408899" y="0"/>
                  </a:lnTo>
                  <a:lnTo>
                    <a:pt x="3408899" y="749999"/>
                  </a:lnTo>
                  <a:lnTo>
                    <a:pt x="0" y="74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41643" y="5296274"/>
              <a:ext cx="3409315" cy="750570"/>
            </a:xfrm>
            <a:custGeom>
              <a:avLst/>
              <a:gdLst/>
              <a:ahLst/>
              <a:cxnLst/>
              <a:rect l="l" t="t" r="r" b="b"/>
              <a:pathLst>
                <a:path w="3409315" h="750570">
                  <a:moveTo>
                    <a:pt x="3408899" y="749999"/>
                  </a:moveTo>
                  <a:lnTo>
                    <a:pt x="0" y="749999"/>
                  </a:lnTo>
                  <a:lnTo>
                    <a:pt x="0" y="0"/>
                  </a:lnTo>
                  <a:lnTo>
                    <a:pt x="3408899" y="0"/>
                  </a:lnTo>
                  <a:lnTo>
                    <a:pt x="3408899" y="749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14633" y="382235"/>
            <a:ext cx="710344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pc="180" dirty="0">
                <a:solidFill>
                  <a:srgbClr val="000000"/>
                </a:solidFill>
              </a:rPr>
              <a:t>UX-</a:t>
            </a:r>
            <a:r>
              <a:rPr lang="ru-RU" spc="210" dirty="0">
                <a:solidFill>
                  <a:srgbClr val="000000"/>
                </a:solidFill>
              </a:rPr>
              <a:t>тесты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941643" y="5296275"/>
            <a:ext cx="3409315" cy="750570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212090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670"/>
              </a:spcBef>
            </a:pPr>
            <a:r>
              <a:rPr sz="2000" b="1" spc="90" dirty="0">
                <a:solidFill>
                  <a:srgbClr val="0034EC"/>
                </a:solidFill>
                <a:latin typeface="Arial"/>
                <a:cs typeface="Arial"/>
              </a:rPr>
              <a:t>Кейс:</a:t>
            </a:r>
            <a:r>
              <a:rPr sz="2000" b="1" spc="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000" b="1" spc="100" dirty="0">
                <a:solidFill>
                  <a:srgbClr val="0034EC"/>
                </a:solidFill>
                <a:latin typeface="Arial"/>
                <a:cs typeface="Arial"/>
              </a:rPr>
              <a:t>Яндекс.Турция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41" y="2708922"/>
            <a:ext cx="3169285" cy="847725"/>
          </a:xfrm>
          <a:custGeom>
            <a:avLst/>
            <a:gdLst/>
            <a:ahLst/>
            <a:cxnLst/>
            <a:rect l="l" t="t" r="r" b="b"/>
            <a:pathLst>
              <a:path w="3169285" h="847725">
                <a:moveTo>
                  <a:pt x="3168916" y="0"/>
                </a:moveTo>
                <a:lnTo>
                  <a:pt x="0" y="0"/>
                </a:lnTo>
                <a:lnTo>
                  <a:pt x="0" y="720077"/>
                </a:lnTo>
                <a:lnTo>
                  <a:pt x="0" y="847204"/>
                </a:lnTo>
                <a:lnTo>
                  <a:pt x="3168916" y="847204"/>
                </a:lnTo>
                <a:lnTo>
                  <a:pt x="3168916" y="720077"/>
                </a:lnTo>
                <a:lnTo>
                  <a:pt x="3168916" y="0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382704" y="2581799"/>
            <a:ext cx="3298190" cy="974725"/>
            <a:chOff x="6382704" y="2581799"/>
            <a:chExt cx="3298190" cy="974725"/>
          </a:xfrm>
        </p:grpSpPr>
        <p:sp>
          <p:nvSpPr>
            <p:cNvPr id="4" name="object 4"/>
            <p:cNvSpPr/>
            <p:nvPr/>
          </p:nvSpPr>
          <p:spPr>
            <a:xfrm>
              <a:off x="6511493" y="2708922"/>
              <a:ext cx="3169285" cy="847725"/>
            </a:xfrm>
            <a:custGeom>
              <a:avLst/>
              <a:gdLst/>
              <a:ahLst/>
              <a:cxnLst/>
              <a:rect l="l" t="t" r="r" b="b"/>
              <a:pathLst>
                <a:path w="3169284" h="847725">
                  <a:moveTo>
                    <a:pt x="3168916" y="0"/>
                  </a:moveTo>
                  <a:lnTo>
                    <a:pt x="0" y="0"/>
                  </a:lnTo>
                  <a:lnTo>
                    <a:pt x="0" y="720077"/>
                  </a:lnTo>
                  <a:lnTo>
                    <a:pt x="0" y="847204"/>
                  </a:lnTo>
                  <a:lnTo>
                    <a:pt x="3168916" y="847204"/>
                  </a:lnTo>
                  <a:lnTo>
                    <a:pt x="3168916" y="720077"/>
                  </a:lnTo>
                  <a:lnTo>
                    <a:pt x="3168916" y="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82704" y="2581799"/>
              <a:ext cx="3169285" cy="847725"/>
            </a:xfrm>
            <a:custGeom>
              <a:avLst/>
              <a:gdLst/>
              <a:ahLst/>
              <a:cxnLst/>
              <a:rect l="l" t="t" r="r" b="b"/>
              <a:pathLst>
                <a:path w="3169284" h="847725">
                  <a:moveTo>
                    <a:pt x="3168916" y="847199"/>
                  </a:moveTo>
                  <a:lnTo>
                    <a:pt x="0" y="847199"/>
                  </a:lnTo>
                  <a:lnTo>
                    <a:pt x="0" y="0"/>
                  </a:lnTo>
                  <a:lnTo>
                    <a:pt x="3168916" y="0"/>
                  </a:lnTo>
                  <a:lnTo>
                    <a:pt x="3168916" y="847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8200" y="685532"/>
            <a:ext cx="4777409" cy="684749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b="0" spc="110" dirty="0">
                <a:latin typeface="+mj-lt"/>
              </a:rPr>
              <a:t>Где</a:t>
            </a:r>
            <a:r>
              <a:rPr b="0" spc="55" dirty="0">
                <a:latin typeface="+mj-lt"/>
              </a:rPr>
              <a:t> </a:t>
            </a:r>
            <a:r>
              <a:rPr b="0" spc="200" dirty="0">
                <a:latin typeface="+mj-lt"/>
              </a:rPr>
              <a:t>брать</a:t>
            </a:r>
            <a:r>
              <a:rPr b="0" spc="55" dirty="0">
                <a:latin typeface="+mj-lt"/>
              </a:rPr>
              <a:t> </a:t>
            </a:r>
            <a:r>
              <a:rPr b="0" spc="210" dirty="0">
                <a:latin typeface="+mj-lt"/>
              </a:rPr>
              <a:t>данные?</a:t>
            </a:r>
          </a:p>
        </p:txBody>
      </p:sp>
      <p:sp>
        <p:nvSpPr>
          <p:cNvPr id="7" name="object 7"/>
          <p:cNvSpPr/>
          <p:nvPr/>
        </p:nvSpPr>
        <p:spPr>
          <a:xfrm>
            <a:off x="873155" y="2581799"/>
            <a:ext cx="3169285" cy="847725"/>
          </a:xfrm>
          <a:custGeom>
            <a:avLst/>
            <a:gdLst/>
            <a:ahLst/>
            <a:cxnLst/>
            <a:rect l="l" t="t" r="r" b="b"/>
            <a:pathLst>
              <a:path w="3169285" h="847725">
                <a:moveTo>
                  <a:pt x="3168916" y="847199"/>
                </a:moveTo>
                <a:lnTo>
                  <a:pt x="0" y="847199"/>
                </a:lnTo>
                <a:lnTo>
                  <a:pt x="0" y="0"/>
                </a:lnTo>
                <a:lnTo>
                  <a:pt x="3168916" y="0"/>
                </a:lnTo>
                <a:lnTo>
                  <a:pt x="3168916" y="84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3155" y="2581799"/>
            <a:ext cx="3169285" cy="84772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1600" b="1" spc="110" dirty="0">
                <a:solidFill>
                  <a:srgbClr val="0034EC"/>
                </a:solidFill>
                <a:latin typeface="Arial"/>
                <a:cs typeface="Arial"/>
              </a:rPr>
              <a:t>Первичные</a:t>
            </a:r>
            <a:r>
              <a:rPr sz="1600" b="1" spc="25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110" dirty="0">
                <a:solidFill>
                  <a:srgbClr val="0034EC"/>
                </a:solidFill>
                <a:latin typeface="Arial"/>
                <a:cs typeface="Arial"/>
              </a:rPr>
              <a:t>данные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2704" y="2581799"/>
            <a:ext cx="3169285" cy="84772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/>
              <a:cs typeface="Times New Roman"/>
            </a:endParaRPr>
          </a:p>
          <a:p>
            <a:pPr marL="274955">
              <a:lnSpc>
                <a:spcPct val="100000"/>
              </a:lnSpc>
              <a:spcBef>
                <a:spcPts val="5"/>
              </a:spcBef>
            </a:pPr>
            <a:r>
              <a:rPr sz="1600" b="1" spc="105" dirty="0">
                <a:solidFill>
                  <a:srgbClr val="0034EC"/>
                </a:solidFill>
                <a:latin typeface="Arial"/>
                <a:cs typeface="Arial"/>
              </a:rPr>
              <a:t>Вторичные</a:t>
            </a:r>
            <a:r>
              <a:rPr sz="1600" b="1" spc="484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1600" b="1" spc="110" dirty="0">
                <a:solidFill>
                  <a:srgbClr val="0034EC"/>
                </a:solidFill>
                <a:latin typeface="Arial"/>
                <a:cs typeface="Arial"/>
              </a:rPr>
              <a:t>данные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9472" y="3770974"/>
            <a:ext cx="2722131" cy="1629933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70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dirty="0"/>
              <a:t>Опросы;</a:t>
            </a:r>
          </a:p>
          <a:p>
            <a:pPr marL="356235" indent="-344170">
              <a:lnSpc>
                <a:spcPct val="100000"/>
              </a:lnSpc>
              <a:spcBef>
                <a:spcPts val="96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dirty="0"/>
              <a:t>Интервью;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dirty="0"/>
              <a:t>Наблюдения;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dirty="0"/>
              <a:t>Экспертная оценка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587048" y="3770974"/>
            <a:ext cx="2797584" cy="1629933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70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dirty="0"/>
              <a:t>Данные о продажах;</a:t>
            </a:r>
          </a:p>
          <a:p>
            <a:pPr marL="356235" indent="-344170">
              <a:lnSpc>
                <a:spcPct val="100000"/>
              </a:lnSpc>
              <a:spcBef>
                <a:spcPts val="96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dirty="0"/>
              <a:t>Отчетности компаний;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dirty="0"/>
              <a:t>Поисковая выдача;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dirty="0"/>
              <a:t>Внутренние данные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CFD812E-434B-BE84-A3F4-534339480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219"/>
            <a:ext cx="10515600" cy="1822021"/>
          </a:xfrm>
        </p:spPr>
        <p:txBody>
          <a:bodyPr>
            <a:normAutofit fontScale="90000"/>
          </a:bodyPr>
          <a:lstStyle/>
          <a:p>
            <a:r>
              <a:rPr lang="ru-RU" b="0" dirty="0"/>
              <a:t>Чек-лист перед началом</a:t>
            </a:r>
            <a:br>
              <a:rPr lang="ru-RU" b="0" dirty="0"/>
            </a:br>
            <a:r>
              <a:rPr lang="ru-RU" b="0" dirty="0"/>
              <a:t>разработки продукта.</a:t>
            </a:r>
            <a:br>
              <a:rPr lang="ru-RU" b="0" dirty="0"/>
            </a:br>
            <a:br>
              <a:rPr lang="ru-RU" b="0" dirty="0"/>
            </a:br>
            <a:r>
              <a:rPr lang="ru-RU" b="0" dirty="0"/>
              <a:t>Как не наступить на грабли?</a:t>
            </a:r>
          </a:p>
        </p:txBody>
      </p:sp>
    </p:spTree>
    <p:extLst>
      <p:ext uri="{BB962C8B-B14F-4D97-AF65-F5344CB8AC3E}">
        <p14:creationId xmlns:p14="http://schemas.microsoft.com/office/powerpoint/2010/main" val="26339960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02FAF6-7977-0F42-C159-D3444020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4691"/>
          </a:xfrm>
        </p:spPr>
        <p:txBody>
          <a:bodyPr/>
          <a:lstStyle/>
          <a:p>
            <a:r>
              <a:rPr lang="ru-RU" dirty="0"/>
              <a:t>Как не наступить на грабли?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DE3E20-7156-D200-0C4F-AED57A71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314"/>
            <a:ext cx="10515600" cy="529963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3400" dirty="0">
                <a:solidFill>
                  <a:srgbClr val="0432FF"/>
                </a:solidFill>
              </a:rPr>
              <a:t>Ошибаться — это больно и дорого!</a:t>
            </a:r>
          </a:p>
          <a:p>
            <a:pPr marL="0" indent="0">
              <a:buNone/>
            </a:pPr>
            <a:r>
              <a:rPr lang="ru-RU" sz="2300" dirty="0"/>
              <a:t>Обычно мобильное приложение делать полгода. Допустим, у вас 3 разработчика по 150к.</a:t>
            </a:r>
            <a:br>
              <a:rPr lang="ru-RU" sz="2300" dirty="0"/>
            </a:br>
            <a:r>
              <a:rPr lang="ru-RU" sz="2300" dirty="0"/>
              <a:t>6 месяцев = –3 млн рублей :(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Какие могут быть проблемы при запуске продукта и как не наступить на грабли?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941100"/>
                </a:solidFill>
              </a:rPr>
              <a:t>Никто не будет покупать или даже пользоваться</a:t>
            </a:r>
            <a:br>
              <a:rPr lang="ru-RU" dirty="0"/>
            </a:b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Надо понять кому кроме вас это надо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941100"/>
                </a:solidFill>
              </a:rPr>
              <a:t>Таких людей мало</a:t>
            </a:r>
            <a:br>
              <a:rPr lang="ru-RU" dirty="0"/>
            </a:b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Надо понять что таких людей много / достаточно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941100"/>
                </a:solidFill>
              </a:rPr>
              <a:t>Мы не знаем как с ними связаться</a:t>
            </a:r>
            <a:br>
              <a:rPr lang="ru-RU" dirty="0"/>
            </a:b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Надо понять какие каналы общения доступны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941100"/>
                </a:solidFill>
              </a:rPr>
              <a:t>У них нет денег</a:t>
            </a:r>
            <a:br>
              <a:rPr lang="ru-RU" dirty="0">
                <a:solidFill>
                  <a:srgbClr val="941100"/>
                </a:solidFill>
              </a:rPr>
            </a:b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Надо понять сколько из них готовы платить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941100"/>
                </a:solidFill>
              </a:rPr>
              <a:t>Нет места на рынке</a:t>
            </a:r>
            <a:br>
              <a:rPr lang="ru-RU" dirty="0"/>
            </a:b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Надо понять какая доля рынка занята конкурентами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941100"/>
                </a:solidFill>
              </a:rPr>
              <a:t>Экономика не сходится</a:t>
            </a:r>
            <a:br>
              <a:rPr lang="ru-RU" dirty="0"/>
            </a:b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Надо уметь считать экономику продукта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90360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467" y="1887950"/>
            <a:ext cx="9155007" cy="3741195"/>
          </a:xfrm>
          <a:prstGeom prst="rect">
            <a:avLst/>
          </a:prstGeom>
        </p:spPr>
        <p:txBody>
          <a:bodyPr vert="horz" wrap="square" lIns="0" tIns="174413" rIns="0" bIns="0" rtlCol="0">
            <a:spAutoFit/>
          </a:bodyPr>
          <a:lstStyle/>
          <a:p>
            <a:pPr marL="16933">
              <a:spcBef>
                <a:spcPts val="1373"/>
              </a:spcBef>
              <a:tabLst>
                <a:tab pos="587572" algn="l"/>
              </a:tabLst>
            </a:pPr>
            <a:r>
              <a:rPr lang="ru-RU" sz="2400" dirty="0"/>
              <a:t>Понять ЦА, кто потенциальный клиент: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Социально-демографические характеристики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Места пребывания, способы получения информации, точки контакта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Доход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Интересы. О чем, помимо ваших услуг думает клиент?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Технологии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Регионы (потенциал, ограничения)</a:t>
            </a:r>
          </a:p>
          <a:p>
            <a:pPr marL="359833" indent="-342900">
              <a:spcBef>
                <a:spcPts val="1373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dirty="0"/>
              <a:t>Образование и уровень подготовки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5467" y="605422"/>
            <a:ext cx="9919625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Как понять кому кроме вас это надо?</a:t>
            </a:r>
            <a:endParaRPr spc="347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2350" y="2868613"/>
            <a:ext cx="2276685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27" dirty="0">
                <a:latin typeface="Arial"/>
                <a:cs typeface="Arial"/>
              </a:rPr>
              <a:t>Интервью</a:t>
            </a:r>
            <a:r>
              <a:rPr sz="2133" b="1" spc="67" dirty="0">
                <a:latin typeface="Arial"/>
                <a:cs typeface="Arial"/>
              </a:rPr>
              <a:t> </a:t>
            </a:r>
            <a:r>
              <a:rPr sz="2133" b="1" dirty="0">
                <a:latin typeface="Arial"/>
                <a:cs typeface="Arial"/>
              </a:rPr>
              <a:t>+</a:t>
            </a:r>
            <a:r>
              <a:rPr sz="2133" b="1" spc="67" dirty="0">
                <a:latin typeface="Arial"/>
                <a:cs typeface="Arial"/>
              </a:rPr>
              <a:t> </a:t>
            </a:r>
            <a:r>
              <a:rPr sz="2133" b="1" spc="87" dirty="0">
                <a:latin typeface="Arial"/>
                <a:cs typeface="Arial"/>
              </a:rPr>
              <a:t>UX</a:t>
            </a:r>
            <a:endParaRPr sz="21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9950" y="2868645"/>
            <a:ext cx="21954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47" dirty="0">
                <a:latin typeface="Arial"/>
                <a:cs typeface="Arial"/>
              </a:rPr>
              <a:t>Фокус-группы</a:t>
            </a:r>
            <a:endParaRPr sz="213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7218" y="2868645"/>
            <a:ext cx="196257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33" dirty="0">
                <a:latin typeface="Arial"/>
                <a:cs typeface="Arial"/>
              </a:rPr>
              <a:t>Наблюдения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14361" y="5778413"/>
            <a:ext cx="122174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13" dirty="0">
                <a:latin typeface="Arial"/>
                <a:cs typeface="Arial"/>
              </a:rPr>
              <a:t>Опросы</a:t>
            </a:r>
            <a:endParaRPr sz="2133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66077" y="5778413"/>
            <a:ext cx="155871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52" dirty="0">
                <a:latin typeface="Arial"/>
                <a:cs typeface="Arial"/>
              </a:rPr>
              <a:t>A/B-</a:t>
            </a:r>
            <a:r>
              <a:rPr sz="2133" b="1" spc="107" dirty="0">
                <a:latin typeface="Arial"/>
                <a:cs typeface="Arial"/>
              </a:rPr>
              <a:t>тесты</a:t>
            </a:r>
            <a:endParaRPr sz="2133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1866" y="1779817"/>
            <a:ext cx="812065" cy="8120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5183" y="1708383"/>
            <a:ext cx="989600" cy="9896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72150" y="1708397"/>
            <a:ext cx="989599" cy="98963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29967" y="4559150"/>
            <a:ext cx="989599" cy="9896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06900" y="4630350"/>
            <a:ext cx="876667" cy="87666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715632" y="1577051"/>
            <a:ext cx="10567245" cy="4723553"/>
          </a:xfrm>
          <a:custGeom>
            <a:avLst/>
            <a:gdLst/>
            <a:ahLst/>
            <a:cxnLst/>
            <a:rect l="l" t="t" r="r" b="b"/>
            <a:pathLst>
              <a:path w="7925434" h="3542665">
                <a:moveTo>
                  <a:pt x="0" y="1762224"/>
                </a:moveTo>
                <a:lnTo>
                  <a:pt x="7925399" y="1762224"/>
                </a:lnTo>
              </a:path>
              <a:path w="7925434" h="3542665">
                <a:moveTo>
                  <a:pt x="2388349" y="0"/>
                </a:moveTo>
                <a:lnTo>
                  <a:pt x="2388349" y="1771199"/>
                </a:lnTo>
              </a:path>
              <a:path w="7925434" h="3542665">
                <a:moveTo>
                  <a:pt x="5420774" y="0"/>
                </a:moveTo>
                <a:lnTo>
                  <a:pt x="5420774" y="1771199"/>
                </a:lnTo>
              </a:path>
              <a:path w="7925434" h="3542665">
                <a:moveTo>
                  <a:pt x="3873274" y="1771199"/>
                </a:moveTo>
                <a:lnTo>
                  <a:pt x="3873274" y="3542399"/>
                </a:lnTo>
              </a:path>
            </a:pathLst>
          </a:custGeom>
          <a:ln w="19049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261AAA-D92E-BA90-14FE-612A8023DFE9}"/>
              </a:ext>
            </a:extLst>
          </p:cNvPr>
          <p:cNvSpPr txBox="1">
            <a:spLocks/>
          </p:cNvSpPr>
          <p:nvPr/>
        </p:nvSpPr>
        <p:spPr>
          <a:xfrm>
            <a:off x="715632" y="323444"/>
            <a:ext cx="9080385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Как понять кому кроме вас это надо?</a:t>
            </a:r>
            <a:endParaRPr lang="ru-RU" spc="347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278" y="1966142"/>
            <a:ext cx="9210868" cy="46714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801278" y="390436"/>
            <a:ext cx="6004875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pc="280" dirty="0"/>
              <a:t>Лендинг + траф</a:t>
            </a:r>
            <a:r>
              <a:rPr lang="ru-RU" spc="113" dirty="0"/>
              <a:t>ик</a:t>
            </a:r>
            <a:endParaRPr lang="ru-RU" spc="213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1DA1F-819B-FC0F-5CFC-D8E71E9BBFC1}"/>
              </a:ext>
            </a:extLst>
          </p:cNvPr>
          <p:cNvSpPr txBox="1"/>
          <p:nvPr/>
        </p:nvSpPr>
        <p:spPr>
          <a:xfrm>
            <a:off x="801278" y="1291472"/>
            <a:ext cx="810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Можно сделать лендинг, налить трафик и выяснить, интересно ли это людям.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9255" y="1419513"/>
            <a:ext cx="5092700" cy="1060974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359833" indent="-342900">
              <a:spcBef>
                <a:spcPts val="47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sz="2000" spc="120" dirty="0">
                <a:cs typeface="Arial"/>
              </a:rPr>
              <a:t>Google</a:t>
            </a:r>
            <a:r>
              <a:rPr sz="2000" spc="-27" dirty="0">
                <a:cs typeface="Arial"/>
              </a:rPr>
              <a:t> </a:t>
            </a:r>
            <a:r>
              <a:rPr sz="2000" spc="93" dirty="0">
                <a:cs typeface="Arial"/>
              </a:rPr>
              <a:t>Trends</a:t>
            </a:r>
            <a:r>
              <a:rPr sz="2000" spc="-20" dirty="0">
                <a:cs typeface="Arial"/>
              </a:rPr>
              <a:t> </a:t>
            </a:r>
            <a:r>
              <a:rPr sz="2000" spc="113" dirty="0">
                <a:cs typeface="Arial"/>
              </a:rPr>
              <a:t>/</a:t>
            </a:r>
            <a:r>
              <a:rPr sz="2000" spc="-20" dirty="0">
                <a:cs typeface="Arial"/>
              </a:rPr>
              <a:t> </a:t>
            </a:r>
            <a:r>
              <a:rPr sz="2000" spc="87" dirty="0" err="1">
                <a:cs typeface="Arial"/>
              </a:rPr>
              <a:t>Yandex.Wordstat</a:t>
            </a:r>
            <a:endParaRPr sz="2000" dirty="0">
              <a:cs typeface="Arial"/>
            </a:endParaRPr>
          </a:p>
          <a:p>
            <a:pPr marL="359833" indent="-342900">
              <a:spcBef>
                <a:spcPts val="339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sz="2000" dirty="0">
                <a:cs typeface="Arial"/>
              </a:rPr>
              <a:t>VK</a:t>
            </a:r>
            <a:r>
              <a:rPr sz="2000" spc="7" dirty="0">
                <a:cs typeface="Arial"/>
              </a:rPr>
              <a:t> </a:t>
            </a:r>
            <a:r>
              <a:rPr sz="2000" spc="113" dirty="0">
                <a:cs typeface="Arial"/>
              </a:rPr>
              <a:t>/</a:t>
            </a:r>
            <a:r>
              <a:rPr sz="2000" spc="7" dirty="0">
                <a:cs typeface="Arial"/>
              </a:rPr>
              <a:t> </a:t>
            </a:r>
            <a:r>
              <a:rPr sz="2000" spc="127" dirty="0">
                <a:cs typeface="Arial"/>
              </a:rPr>
              <a:t>Facebook</a:t>
            </a:r>
            <a:r>
              <a:rPr sz="2000" spc="7" dirty="0">
                <a:cs typeface="Arial"/>
              </a:rPr>
              <a:t> </a:t>
            </a:r>
            <a:r>
              <a:rPr sz="2000" spc="67" dirty="0">
                <a:cs typeface="Arial"/>
              </a:rPr>
              <a:t>Ads</a:t>
            </a:r>
            <a:endParaRPr lang="ru-RU" sz="2000" spc="67" dirty="0">
              <a:cs typeface="Arial"/>
            </a:endParaRPr>
          </a:p>
          <a:p>
            <a:pPr marL="359833" indent="-342900">
              <a:spcBef>
                <a:spcPts val="339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spc="67" dirty="0">
                <a:cs typeface="Arial"/>
              </a:rPr>
              <a:t>Оценка аудитории конкурентов (сторы)</a:t>
            </a:r>
            <a:endParaRPr sz="2000" dirty="0"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899" y="4178513"/>
            <a:ext cx="2512348" cy="26319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899" y="2550307"/>
            <a:ext cx="2534718" cy="14448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9255" y="976234"/>
            <a:ext cx="6445240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spc="353" dirty="0">
                <a:latin typeface="+mn-lt"/>
              </a:rPr>
              <a:t>Оценка</a:t>
            </a:r>
            <a:r>
              <a:rPr lang="ru-RU" sz="2800" spc="60" dirty="0">
                <a:latin typeface="+mn-lt"/>
              </a:rPr>
              <a:t> размера </a:t>
            </a:r>
            <a:r>
              <a:rPr lang="ru-RU" sz="2800" spc="280" dirty="0">
                <a:latin typeface="+mn-lt"/>
              </a:rPr>
              <a:t>аудитории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66CC756-CD3C-7BB1-25F2-A37C4218AC7A}"/>
              </a:ext>
            </a:extLst>
          </p:cNvPr>
          <p:cNvSpPr txBox="1">
            <a:spLocks/>
          </p:cNvSpPr>
          <p:nvPr/>
        </p:nvSpPr>
        <p:spPr>
          <a:xfrm>
            <a:off x="499255" y="349936"/>
            <a:ext cx="10715219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chemeClr val="accent6">
                    <a:lumMod val="50000"/>
                  </a:schemeClr>
                </a:solidFill>
              </a:rPr>
              <a:t>Как понять что таких людей достаточно?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BA5C337-D5B8-E6A4-BA39-99589E297032}"/>
              </a:ext>
            </a:extLst>
          </p:cNvPr>
          <p:cNvSpPr txBox="1"/>
          <p:nvPr/>
        </p:nvSpPr>
        <p:spPr>
          <a:xfrm>
            <a:off x="3169171" y="2646592"/>
            <a:ext cx="4295164" cy="399382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02683" marR="6773" indent="-285750">
              <a:lnSpc>
                <a:spcPct val="113300"/>
              </a:lnSpc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Профильные агентства:</a:t>
            </a:r>
            <a:r>
              <a:rPr lang="ru-RU" sz="2000" dirty="0"/>
              <a:t> РБК, </a:t>
            </a:r>
            <a:r>
              <a:rPr lang="en" sz="2000" dirty="0"/>
              <a:t>G</a:t>
            </a:r>
            <a:r>
              <a:rPr lang="ru-RU" sz="2000" dirty="0" err="1"/>
              <a:t>F</a:t>
            </a:r>
            <a:r>
              <a:rPr lang="en-US" sz="2000" dirty="0"/>
              <a:t>K</a:t>
            </a:r>
            <a:r>
              <a:rPr lang="en" sz="2000" dirty="0"/>
              <a:t>, Euromonitor, </a:t>
            </a:r>
            <a:r>
              <a:rPr lang="en" sz="2000" dirty="0" err="1"/>
              <a:t>J’son</a:t>
            </a:r>
            <a:r>
              <a:rPr lang="en" sz="2000" dirty="0"/>
              <a:t>, Data Insight, TNS, Consumer Barometer, </a:t>
            </a:r>
            <a:r>
              <a:rPr lang="ru-RU" sz="2000" dirty="0" err="1"/>
              <a:t>Автостат</a:t>
            </a:r>
            <a:endParaRPr lang="ru-RU" sz="2000" dirty="0"/>
          </a:p>
          <a:p>
            <a:pPr marL="302683" indent="-285750"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Организации:</a:t>
            </a:r>
            <a:r>
              <a:rPr lang="ru-RU" sz="2000" dirty="0"/>
              <a:t> Публичные компании</a:t>
            </a:r>
          </a:p>
          <a:p>
            <a:pPr marL="302683" indent="-285750"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Рыночная аналитика:</a:t>
            </a:r>
            <a:r>
              <a:rPr lang="ru-RU" sz="2000" dirty="0"/>
              <a:t> Банки, инвестфонды, непубличные компании</a:t>
            </a:r>
          </a:p>
          <a:p>
            <a:pPr marL="302683" indent="-285750"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Отчёты от консалтинговых компаний:</a:t>
            </a:r>
            <a:r>
              <a:rPr lang="ru-RU" sz="2000" dirty="0"/>
              <a:t> </a:t>
            </a:r>
            <a:r>
              <a:rPr lang="en" sz="2000" b="0" i="0" dirty="0">
                <a:solidFill>
                  <a:srgbClr val="040C28"/>
                </a:solidFill>
                <a:effectLst/>
                <a:latin typeface="Google Sans"/>
              </a:rPr>
              <a:t>Ernst &amp; Young</a:t>
            </a:r>
            <a:r>
              <a:rPr lang="ru-RU" sz="2000" b="0" i="0" dirty="0">
                <a:solidFill>
                  <a:srgbClr val="040C28"/>
                </a:solidFill>
                <a:effectLst/>
                <a:latin typeface="Google Sans"/>
              </a:rPr>
              <a:t> и т.п.</a:t>
            </a:r>
            <a:endParaRPr lang="ru-RU" sz="2000" dirty="0"/>
          </a:p>
          <a:p>
            <a:pPr marL="302683" marR="322572" indent="-285750">
              <a:lnSpc>
                <a:spcPct val="113300"/>
              </a:lnSpc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Статистика</a:t>
            </a:r>
            <a:r>
              <a:rPr lang="ru-RU" sz="2000" dirty="0"/>
              <a:t>: Росстат, ЦБ, ФОМ, ВЦИОМ, </a:t>
            </a:r>
            <a:r>
              <a:rPr lang="en" sz="2000" dirty="0" err="1"/>
              <a:t>census.gov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14A8FCF-6AB7-9620-4517-A700FF885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191" y="1368877"/>
            <a:ext cx="4529534" cy="544162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7205C-97F5-389C-DDEB-3B186C5FE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Откуда ещё можно взять статистику…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96AD44-BA64-28C5-E3AF-C96F9A514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2"/>
              </a:rPr>
              <a:t>WordStat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сервис подбора слов со статистикой частоты запросов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3"/>
              </a:rPr>
              <a:t>Google Trends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помогает следить за трендами в интернет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4"/>
              </a:rPr>
              <a:t>SimilarWeb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комплексный анализ сайтов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hlinkClick r:id="rId5"/>
              </a:rPr>
              <a:t>СПАРК</a:t>
            </a:r>
            <a:r>
              <a:rPr lang="ru-RU" dirty="0"/>
              <a:t> — проверка контрагентов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6"/>
              </a:rPr>
              <a:t>Thomson Reuters Eikon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анализ текущего состояния рынков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7"/>
              </a:rPr>
              <a:t>Bloomberg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один из крупнейших поставщиков финансовой информации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/>
              <a:t>Отчеты публичных компаний и проспекты к </a:t>
            </a:r>
            <a:r>
              <a:rPr lang="en" dirty="0"/>
              <a:t>IPO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8"/>
              </a:rPr>
              <a:t>Statista.com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платформа данных по рынкам и потребителям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/>
              <a:t>Customer Development </a:t>
            </a:r>
            <a:r>
              <a:rPr lang="ru-RU" dirty="0"/>
              <a:t>клиентов конкурентов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/>
              <a:t>UX-</a:t>
            </a:r>
            <a:r>
              <a:rPr lang="ru-RU" dirty="0"/>
              <a:t>исследования конкурентов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9"/>
              </a:rPr>
              <a:t>AdMobiSpy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мониторинг маркетинговой активности конкурентов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10"/>
              </a:rPr>
              <a:t>AppFollow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единый сервис для работы с аппсторами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11"/>
              </a:rPr>
              <a:t>AppAnnie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платформа анализа данных о мобильных приложениях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dirty="0">
                <a:hlinkClick r:id="rId12"/>
              </a:rPr>
              <a:t>Publer</a:t>
            </a:r>
            <a:r>
              <a:rPr lang="en" dirty="0"/>
              <a:t> 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сервис мониторинга рекламных постов в пабликах</a:t>
            </a:r>
          </a:p>
        </p:txBody>
      </p:sp>
    </p:spTree>
    <p:extLst>
      <p:ext uri="{BB962C8B-B14F-4D97-AF65-F5344CB8AC3E}">
        <p14:creationId xmlns:p14="http://schemas.microsoft.com/office/powerpoint/2010/main" val="7268030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1659" y="1529718"/>
            <a:ext cx="7003627" cy="174821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spc="120" dirty="0">
                <a:latin typeface="Arial"/>
                <a:cs typeface="Arial"/>
              </a:rPr>
              <a:t>2. Шпионские тулзы:</a:t>
            </a:r>
            <a:br>
              <a:rPr lang="ru-RU" sz="2133" b="1" spc="120" dirty="0">
                <a:latin typeface="Arial"/>
                <a:cs typeface="Arial"/>
              </a:rPr>
            </a:br>
            <a:br>
              <a:rPr lang="ru-RU" sz="2133" b="1" spc="120" dirty="0">
                <a:latin typeface="Arial"/>
                <a:cs typeface="Arial"/>
              </a:rPr>
            </a:br>
            <a:r>
              <a:rPr b="1" spc="120" dirty="0" err="1">
                <a:latin typeface="Arial"/>
                <a:cs typeface="Arial"/>
              </a:rPr>
              <a:t>AppAnnie</a:t>
            </a:r>
            <a:r>
              <a:rPr b="1" spc="120" dirty="0">
                <a:latin typeface="Arial"/>
                <a:cs typeface="Arial"/>
              </a:rPr>
              <a:t>,</a:t>
            </a:r>
            <a:r>
              <a:rPr b="1" spc="47" dirty="0">
                <a:latin typeface="Arial"/>
                <a:cs typeface="Arial"/>
              </a:rPr>
              <a:t> </a:t>
            </a:r>
            <a:r>
              <a:rPr b="1" spc="127" dirty="0">
                <a:latin typeface="Arial"/>
                <a:cs typeface="Arial"/>
              </a:rPr>
              <a:t>AdBeat,</a:t>
            </a:r>
            <a:r>
              <a:rPr b="1" spc="47" dirty="0">
                <a:latin typeface="Arial"/>
                <a:cs typeface="Arial"/>
              </a:rPr>
              <a:t> </a:t>
            </a:r>
            <a:r>
              <a:rPr b="1" spc="80" dirty="0">
                <a:latin typeface="Arial"/>
                <a:cs typeface="Arial"/>
              </a:rPr>
              <a:t>Sensor</a:t>
            </a:r>
            <a:r>
              <a:rPr b="1" spc="47" dirty="0">
                <a:latin typeface="Arial"/>
                <a:cs typeface="Arial"/>
              </a:rPr>
              <a:t> </a:t>
            </a:r>
            <a:r>
              <a:rPr b="1" spc="100" dirty="0">
                <a:latin typeface="Arial"/>
                <a:cs typeface="Arial"/>
              </a:rPr>
              <a:t>Tower,</a:t>
            </a:r>
            <a:r>
              <a:rPr b="1" spc="47" dirty="0">
                <a:latin typeface="Arial"/>
                <a:cs typeface="Arial"/>
              </a:rPr>
              <a:t> </a:t>
            </a:r>
            <a:r>
              <a:rPr b="1" spc="133" dirty="0">
                <a:latin typeface="Arial"/>
                <a:cs typeface="Arial"/>
              </a:rPr>
              <a:t>SimilarWeb,</a:t>
            </a:r>
            <a:r>
              <a:rPr b="1" spc="47" dirty="0">
                <a:latin typeface="Arial"/>
                <a:cs typeface="Arial"/>
              </a:rPr>
              <a:t> </a:t>
            </a:r>
            <a:r>
              <a:rPr b="1" spc="-67" dirty="0">
                <a:latin typeface="Arial"/>
                <a:cs typeface="Arial"/>
              </a:rPr>
              <a:t>…</a:t>
            </a:r>
            <a:endParaRPr b="1" dirty="0">
              <a:latin typeface="Arial"/>
              <a:cs typeface="Arial"/>
            </a:endParaRPr>
          </a:p>
          <a:p>
            <a:pPr marL="16933">
              <a:spcBef>
                <a:spcPts val="1927"/>
              </a:spcBef>
            </a:pPr>
            <a:r>
              <a:rPr b="1" dirty="0">
                <a:solidFill>
                  <a:srgbClr val="0432FF"/>
                </a:solidFill>
              </a:rPr>
              <a:t>External sources</a:t>
            </a:r>
            <a:br>
              <a:rPr lang="ru-RU" b="1" dirty="0">
                <a:solidFill>
                  <a:srgbClr val="0432FF"/>
                </a:solidFill>
              </a:rPr>
            </a:br>
            <a:r>
              <a:rPr dirty="0"/>
              <a:t>How users found this app from the web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3282" y="397923"/>
            <a:ext cx="10602004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pc="305" dirty="0">
                <a:solidFill>
                  <a:schemeClr val="accent6">
                    <a:lumMod val="50000"/>
                  </a:schemeClr>
                </a:solidFill>
              </a:rPr>
              <a:t>Каналы общения с клиентами</a:t>
            </a:r>
            <a:endParaRPr lang="ru-RU" spc="28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9701" y="3508800"/>
            <a:ext cx="9249833" cy="0"/>
          </a:xfrm>
          <a:custGeom>
            <a:avLst/>
            <a:gdLst/>
            <a:ahLst/>
            <a:cxnLst/>
            <a:rect l="l" t="t" r="r" b="b"/>
            <a:pathLst>
              <a:path w="6937375">
                <a:moveTo>
                  <a:pt x="0" y="0"/>
                </a:moveTo>
                <a:lnTo>
                  <a:pt x="6936799" y="0"/>
                </a:lnTo>
              </a:path>
            </a:pathLst>
          </a:custGeom>
          <a:ln w="9524">
            <a:solidFill>
              <a:srgbClr val="CEE1F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868009" y="3508800"/>
            <a:ext cx="287020" cy="0"/>
          </a:xfrm>
          <a:custGeom>
            <a:avLst/>
            <a:gdLst/>
            <a:ahLst/>
            <a:cxnLst/>
            <a:rect l="l" t="t" r="r" b="b"/>
            <a:pathLst>
              <a:path w="215265">
                <a:moveTo>
                  <a:pt x="0" y="0"/>
                </a:moveTo>
                <a:lnTo>
                  <a:pt x="214868" y="0"/>
                </a:lnTo>
              </a:path>
            </a:pathLst>
          </a:custGeom>
          <a:ln w="9524">
            <a:solidFill>
              <a:srgbClr val="CEE1F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0895066" y="4505433"/>
            <a:ext cx="287020" cy="0"/>
          </a:xfrm>
          <a:custGeom>
            <a:avLst/>
            <a:gdLst/>
            <a:ahLst/>
            <a:cxnLst/>
            <a:rect l="l" t="t" r="r" b="b"/>
            <a:pathLst>
              <a:path w="215265">
                <a:moveTo>
                  <a:pt x="0" y="0"/>
                </a:moveTo>
                <a:lnTo>
                  <a:pt x="214874" y="0"/>
                </a:lnTo>
              </a:path>
            </a:pathLst>
          </a:custGeom>
          <a:ln w="9524">
            <a:solidFill>
              <a:srgbClr val="CEE1F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075799" y="5365566"/>
            <a:ext cx="287020" cy="55033"/>
          </a:xfrm>
          <a:custGeom>
            <a:avLst/>
            <a:gdLst/>
            <a:ahLst/>
            <a:cxnLst/>
            <a:rect l="l" t="t" r="r" b="b"/>
            <a:pathLst>
              <a:path w="215265" h="41275">
                <a:moveTo>
                  <a:pt x="215099" y="41099"/>
                </a:moveTo>
                <a:lnTo>
                  <a:pt x="0" y="41099"/>
                </a:lnTo>
                <a:lnTo>
                  <a:pt x="0" y="0"/>
                </a:lnTo>
                <a:lnTo>
                  <a:pt x="215099" y="0"/>
                </a:lnTo>
                <a:lnTo>
                  <a:pt x="215099" y="410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8382866" y="4778501"/>
            <a:ext cx="287020" cy="642620"/>
          </a:xfrm>
          <a:custGeom>
            <a:avLst/>
            <a:gdLst/>
            <a:ahLst/>
            <a:cxnLst/>
            <a:rect l="l" t="t" r="r" b="b"/>
            <a:pathLst>
              <a:path w="215265" h="481964">
                <a:moveTo>
                  <a:pt x="215099" y="481499"/>
                </a:moveTo>
                <a:lnTo>
                  <a:pt x="0" y="481499"/>
                </a:lnTo>
                <a:lnTo>
                  <a:pt x="0" y="0"/>
                </a:lnTo>
                <a:lnTo>
                  <a:pt x="215099" y="0"/>
                </a:lnTo>
                <a:lnTo>
                  <a:pt x="215099" y="481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6689933" y="5078867"/>
            <a:ext cx="287020" cy="342053"/>
          </a:xfrm>
          <a:custGeom>
            <a:avLst/>
            <a:gdLst/>
            <a:ahLst/>
            <a:cxnLst/>
            <a:rect l="l" t="t" r="r" b="b"/>
            <a:pathLst>
              <a:path w="215264" h="256539">
                <a:moveTo>
                  <a:pt x="215099" y="256199"/>
                </a:moveTo>
                <a:lnTo>
                  <a:pt x="0" y="256199"/>
                </a:lnTo>
                <a:lnTo>
                  <a:pt x="0" y="0"/>
                </a:lnTo>
                <a:lnTo>
                  <a:pt x="215099" y="0"/>
                </a:lnTo>
                <a:lnTo>
                  <a:pt x="215099" y="2561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4996999" y="4969633"/>
            <a:ext cx="287020" cy="451273"/>
          </a:xfrm>
          <a:custGeom>
            <a:avLst/>
            <a:gdLst/>
            <a:ahLst/>
            <a:cxnLst/>
            <a:rect l="l" t="t" r="r" b="b"/>
            <a:pathLst>
              <a:path w="215264" h="338454">
                <a:moveTo>
                  <a:pt x="215099" y="338099"/>
                </a:moveTo>
                <a:lnTo>
                  <a:pt x="0" y="338099"/>
                </a:lnTo>
                <a:lnTo>
                  <a:pt x="0" y="0"/>
                </a:lnTo>
                <a:lnTo>
                  <a:pt x="215099" y="0"/>
                </a:lnTo>
                <a:lnTo>
                  <a:pt x="215099" y="3380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3304066" y="5276367"/>
            <a:ext cx="287020" cy="144780"/>
          </a:xfrm>
          <a:custGeom>
            <a:avLst/>
            <a:gdLst/>
            <a:ahLst/>
            <a:cxnLst/>
            <a:rect l="l" t="t" r="r" b="b"/>
            <a:pathLst>
              <a:path w="215264" h="108585">
                <a:moveTo>
                  <a:pt x="215099" y="107999"/>
                </a:moveTo>
                <a:lnTo>
                  <a:pt x="0" y="107999"/>
                </a:lnTo>
                <a:lnTo>
                  <a:pt x="0" y="0"/>
                </a:lnTo>
                <a:lnTo>
                  <a:pt x="215099" y="0"/>
                </a:lnTo>
                <a:lnTo>
                  <a:pt x="215099" y="1079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679366" y="5215400"/>
            <a:ext cx="287020" cy="204893"/>
          </a:xfrm>
          <a:custGeom>
            <a:avLst/>
            <a:gdLst/>
            <a:ahLst/>
            <a:cxnLst/>
            <a:rect l="l" t="t" r="r" b="b"/>
            <a:pathLst>
              <a:path w="215265" h="153670">
                <a:moveTo>
                  <a:pt x="215099" y="153599"/>
                </a:moveTo>
                <a:lnTo>
                  <a:pt x="0" y="153599"/>
                </a:lnTo>
                <a:lnTo>
                  <a:pt x="0" y="0"/>
                </a:lnTo>
                <a:lnTo>
                  <a:pt x="215099" y="0"/>
                </a:lnTo>
                <a:lnTo>
                  <a:pt x="215099" y="1535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170767" y="5365566"/>
            <a:ext cx="287020" cy="55033"/>
          </a:xfrm>
          <a:custGeom>
            <a:avLst/>
            <a:gdLst/>
            <a:ahLst/>
            <a:cxnLst/>
            <a:rect l="l" t="t" r="r" b="b"/>
            <a:pathLst>
              <a:path w="215264" h="41275">
                <a:moveTo>
                  <a:pt x="215099" y="41099"/>
                </a:moveTo>
                <a:lnTo>
                  <a:pt x="0" y="41099"/>
                </a:lnTo>
                <a:lnTo>
                  <a:pt x="0" y="0"/>
                </a:lnTo>
                <a:lnTo>
                  <a:pt x="215099" y="0"/>
                </a:lnTo>
                <a:lnTo>
                  <a:pt x="215099" y="410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5529399" y="5365566"/>
            <a:ext cx="287020" cy="55033"/>
          </a:xfrm>
          <a:custGeom>
            <a:avLst/>
            <a:gdLst/>
            <a:ahLst/>
            <a:cxnLst/>
            <a:rect l="l" t="t" r="r" b="b"/>
            <a:pathLst>
              <a:path w="215264" h="41275">
                <a:moveTo>
                  <a:pt x="215099" y="41099"/>
                </a:moveTo>
                <a:lnTo>
                  <a:pt x="0" y="41099"/>
                </a:lnTo>
                <a:lnTo>
                  <a:pt x="0" y="0"/>
                </a:lnTo>
                <a:lnTo>
                  <a:pt x="215099" y="0"/>
                </a:lnTo>
                <a:lnTo>
                  <a:pt x="215099" y="410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1657367" y="4871525"/>
            <a:ext cx="3479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33" dirty="0">
                <a:latin typeface="Arial"/>
                <a:cs typeface="Arial"/>
              </a:rPr>
              <a:t>8.19%</a:t>
            </a:r>
            <a:endParaRPr sz="933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72267" y="5031759"/>
            <a:ext cx="1568027" cy="1607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1183610" algn="l"/>
              </a:tabLst>
            </a:pPr>
            <a:r>
              <a:rPr sz="933" spc="-13" dirty="0">
                <a:latin typeface="Arial"/>
                <a:cs typeface="Arial"/>
              </a:rPr>
              <a:t>4.32%</a:t>
            </a:r>
            <a:r>
              <a:rPr sz="933" dirty="0">
                <a:latin typeface="Arial"/>
                <a:cs typeface="Arial"/>
              </a:rPr>
              <a:t>	</a:t>
            </a:r>
            <a:r>
              <a:rPr sz="1400" spc="-40" baseline="7936" dirty="0">
                <a:latin typeface="Arial"/>
                <a:cs typeface="Arial"/>
              </a:rPr>
              <a:t>5.38%</a:t>
            </a:r>
            <a:endParaRPr sz="1400" baseline="7936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32366" y="4673559"/>
            <a:ext cx="4334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26.57%</a:t>
            </a:r>
            <a:endParaRPr sz="933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83499" y="4857311"/>
            <a:ext cx="45381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20.08%</a:t>
            </a:r>
            <a:endParaRPr sz="933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56933" y="5219177"/>
            <a:ext cx="3759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0.79%</a:t>
            </a:r>
            <a:endParaRPr sz="933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76434" y="4488777"/>
            <a:ext cx="44365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36.02%</a:t>
            </a:r>
            <a:endParaRPr sz="93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72965" y="5239611"/>
            <a:ext cx="3505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27" dirty="0">
                <a:latin typeface="Arial"/>
                <a:cs typeface="Arial"/>
              </a:rPr>
              <a:t>0.18%</a:t>
            </a:r>
            <a:endParaRPr sz="933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51667" y="5131059"/>
            <a:ext cx="6655647" cy="1607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6276183" algn="l"/>
              </a:tabLst>
            </a:pPr>
            <a:r>
              <a:rPr sz="933" spc="-27" dirty="0">
                <a:latin typeface="Arial"/>
                <a:cs typeface="Arial"/>
              </a:rPr>
              <a:t>0.4%</a:t>
            </a:r>
            <a:r>
              <a:rPr sz="933" dirty="0">
                <a:latin typeface="Arial"/>
                <a:cs typeface="Arial"/>
              </a:rPr>
              <a:t>	</a:t>
            </a:r>
            <a:r>
              <a:rPr sz="1400" spc="-20" baseline="7936" dirty="0">
                <a:latin typeface="Arial"/>
                <a:cs typeface="Arial"/>
              </a:rPr>
              <a:t>2.37%</a:t>
            </a:r>
            <a:endParaRPr sz="1400" baseline="7936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01834" y="3430611"/>
            <a:ext cx="38354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67" dirty="0">
                <a:latin typeface="Arial"/>
                <a:cs typeface="Arial"/>
              </a:rPr>
              <a:t>91.21%</a:t>
            </a:r>
            <a:endParaRPr sz="933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7367" y="3430625"/>
            <a:ext cx="3318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27" dirty="0">
                <a:latin typeface="Arial"/>
                <a:cs typeface="Arial"/>
              </a:rPr>
              <a:t>100%</a:t>
            </a:r>
            <a:endParaRPr sz="93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7368" y="4359025"/>
            <a:ext cx="277705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33" dirty="0">
                <a:latin typeface="Arial"/>
                <a:cs typeface="Arial"/>
              </a:rPr>
              <a:t>50%</a:t>
            </a:r>
            <a:endParaRPr sz="933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08266" y="4566183"/>
            <a:ext cx="287020" cy="841321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933" u="sng" spc="667" dirty="0">
                <a:uFill>
                  <a:solidFill>
                    <a:srgbClr val="CEE1F3"/>
                  </a:solidFill>
                </a:uFill>
                <a:latin typeface="Times New Roman"/>
                <a:cs typeface="Times New Roman"/>
              </a:rPr>
              <a:t>                                                      </a:t>
            </a:r>
            <a:endParaRPr sz="933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0834" y="5368992"/>
            <a:ext cx="10414845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417396" algn="l"/>
                <a:tab pos="10396807" algn="l"/>
              </a:tabLst>
            </a:pPr>
            <a:r>
              <a:rPr sz="933" spc="-33" dirty="0">
                <a:latin typeface="Arial"/>
                <a:cs typeface="Arial"/>
              </a:rPr>
              <a:t>0%</a:t>
            </a:r>
            <a:r>
              <a:rPr sz="933" dirty="0">
                <a:latin typeface="Arial"/>
                <a:cs typeface="Arial"/>
              </a:rPr>
              <a:t>	</a:t>
            </a:r>
            <a:r>
              <a:rPr sz="933" u="sng" dirty="0">
                <a:uFill>
                  <a:solidFill>
                    <a:srgbClr val="CEE1F3"/>
                  </a:solidFill>
                </a:uFill>
                <a:latin typeface="Times New Roman"/>
                <a:cs typeface="Times New Roman"/>
              </a:rPr>
              <a:t>	</a:t>
            </a:r>
            <a:endParaRPr sz="933">
              <a:latin typeface="Times New Roman"/>
              <a:cs typeface="Times New Roman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9567" y="5618200"/>
            <a:ext cx="450800" cy="45080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7834" y="5672799"/>
            <a:ext cx="341599" cy="34159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46767" y="5556367"/>
            <a:ext cx="450800" cy="45080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12967" y="5672816"/>
            <a:ext cx="341599" cy="34157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45787" y="5618200"/>
            <a:ext cx="450800" cy="45080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26000" y="5618199"/>
            <a:ext cx="450800" cy="45080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810494" y="6222792"/>
            <a:ext cx="39708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53" dirty="0">
                <a:latin typeface="Arial"/>
                <a:cs typeface="Arial"/>
              </a:rPr>
              <a:t>Direct</a:t>
            </a:r>
            <a:endParaRPr sz="933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18316" y="6222792"/>
            <a:ext cx="2810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27" dirty="0">
                <a:latin typeface="Arial"/>
                <a:cs typeface="Arial"/>
              </a:rPr>
              <a:t>Mail</a:t>
            </a:r>
            <a:endParaRPr sz="933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93995" y="6222792"/>
            <a:ext cx="555412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Referrals</a:t>
            </a:r>
            <a:endParaRPr sz="933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64611" y="6222792"/>
            <a:ext cx="4394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Search</a:t>
            </a:r>
            <a:endParaRPr sz="933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542934" y="6222792"/>
            <a:ext cx="38184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Social</a:t>
            </a:r>
            <a:endParaRPr sz="933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113101" y="6222792"/>
            <a:ext cx="72136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dirty="0">
                <a:latin typeface="Arial"/>
                <a:cs typeface="Arial"/>
              </a:rPr>
              <a:t>Display</a:t>
            </a:r>
            <a:r>
              <a:rPr sz="933" spc="313" dirty="0">
                <a:latin typeface="Arial"/>
                <a:cs typeface="Arial"/>
              </a:rPr>
              <a:t> </a:t>
            </a:r>
            <a:r>
              <a:rPr sz="933" spc="-33" dirty="0">
                <a:latin typeface="Arial"/>
                <a:cs typeface="Arial"/>
              </a:rPr>
              <a:t>Ads</a:t>
            </a:r>
            <a:endParaRPr sz="933">
              <a:latin typeface="Arial"/>
              <a:cs typeface="Arial"/>
            </a:endParaRPr>
          </a:p>
        </p:txBody>
      </p:sp>
      <p:sp>
        <p:nvSpPr>
          <p:cNvPr id="40" name="object 4">
            <a:extLst>
              <a:ext uri="{FF2B5EF4-FFF2-40B4-BE49-F238E27FC236}">
                <a16:creationId xmlns:a16="http://schemas.microsoft.com/office/drawing/2014/main" id="{D8BDC988-227D-44CD-553B-5EC9733398FB}"/>
              </a:ext>
            </a:extLst>
          </p:cNvPr>
          <p:cNvSpPr txBox="1"/>
          <p:nvPr/>
        </p:nvSpPr>
        <p:spPr>
          <a:xfrm>
            <a:off x="786714" y="1529718"/>
            <a:ext cx="3598013" cy="109925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-847">
              <a:lnSpc>
                <a:spcPct val="113300"/>
              </a:lnSpc>
              <a:spcBef>
                <a:spcPts val="133"/>
              </a:spcBef>
            </a:pPr>
            <a:r>
              <a:rPr lang="ru-RU" sz="2133" spc="147" dirty="0">
                <a:latin typeface="Arial"/>
                <a:cs typeface="Arial"/>
              </a:rPr>
              <a:t>1. Посмотреть, где рекламируются конкуренты?</a:t>
            </a:r>
            <a:endParaRPr sz="2133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4998" y="1758251"/>
            <a:ext cx="6602241" cy="26639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Ценники конкурентов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Данные по доходам и количеству покупок (если есть доступ к данным)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Опросы «сколько платят»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Лендинг на их трафик со своим ценником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Партнёрка и заглушка на несуществующие товары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E6DE49E-26C0-D8DF-E34D-1A044921FBBA}"/>
              </a:ext>
            </a:extLst>
          </p:cNvPr>
          <p:cNvSpPr txBox="1">
            <a:spLocks/>
          </p:cNvSpPr>
          <p:nvPr/>
        </p:nvSpPr>
        <p:spPr>
          <a:xfrm>
            <a:off x="794998" y="645058"/>
            <a:ext cx="10602004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pc="305" dirty="0">
                <a:solidFill>
                  <a:schemeClr val="accent6">
                    <a:lumMod val="50000"/>
                  </a:schemeClr>
                </a:solidFill>
              </a:rPr>
              <a:t>Сколько из них готовы платить?</a:t>
            </a:r>
            <a:endParaRPr lang="ru-RU" spc="28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46BF18-6F07-D3D1-E33F-1E1356BC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449" y="1398352"/>
            <a:ext cx="4548551" cy="4066737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E2BA9-44DD-1521-2003-56DA67C4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84" y="393406"/>
            <a:ext cx="6457360" cy="894715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Есть ли место на рынке?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77013-FEBD-CD8C-9F5D-72D46F42B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4" y="1825625"/>
            <a:ext cx="436618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/>
              <a:t>Список конкурентов:</a:t>
            </a:r>
          </a:p>
          <a:p>
            <a:r>
              <a:rPr lang="ru-RU" dirty="0"/>
              <a:t>В топе запросов поисковиков</a:t>
            </a:r>
          </a:p>
          <a:p>
            <a:r>
              <a:rPr lang="ru-RU" dirty="0"/>
              <a:t>В топе стора</a:t>
            </a:r>
          </a:p>
          <a:p>
            <a:r>
              <a:rPr lang="ru-RU" dirty="0"/>
              <a:t>В рекомендациях в сторе</a:t>
            </a:r>
          </a:p>
          <a:p>
            <a:r>
              <a:rPr lang="ru-RU" dirty="0"/>
              <a:t>Из опроса аудитории</a:t>
            </a:r>
          </a:p>
          <a:p>
            <a:r>
              <a:rPr lang="ru-RU" dirty="0"/>
              <a:t>Из обзоров рынка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Насколько сильны их позиции?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A8E7164-42E2-3780-CD3F-EC5D0E48C5CD}"/>
              </a:ext>
            </a:extLst>
          </p:cNvPr>
          <p:cNvSpPr txBox="1">
            <a:spLocks/>
          </p:cNvSpPr>
          <p:nvPr/>
        </p:nvSpPr>
        <p:spPr>
          <a:xfrm>
            <a:off x="5656082" y="1852302"/>
            <a:ext cx="56977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/>
              <a:t>Аудитория конкурентов</a:t>
            </a:r>
            <a:r>
              <a:rPr lang="ru-RU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Для веба:</a:t>
            </a:r>
          </a:p>
          <a:p>
            <a:r>
              <a:rPr lang="en" sz="2600" dirty="0"/>
              <a:t>TNS </a:t>
            </a:r>
            <a:r>
              <a:rPr lang="en" sz="2600" dirty="0" err="1"/>
              <a:t>WebIndex</a:t>
            </a:r>
            <a:endParaRPr lang="en" sz="2600" dirty="0"/>
          </a:p>
          <a:p>
            <a:r>
              <a:rPr lang="en" sz="2600" dirty="0" err="1"/>
              <a:t>GemiusAudience</a:t>
            </a:r>
            <a:endParaRPr lang="en" sz="2600" dirty="0"/>
          </a:p>
          <a:p>
            <a:r>
              <a:rPr lang="en" sz="2600" dirty="0"/>
              <a:t>ComScore</a:t>
            </a:r>
          </a:p>
          <a:p>
            <a:r>
              <a:rPr lang="en" sz="2600" dirty="0" err="1"/>
              <a:t>Liveinternet</a:t>
            </a:r>
            <a:r>
              <a:rPr lang="en" sz="2600" dirty="0"/>
              <a:t> Rating</a:t>
            </a:r>
          </a:p>
          <a:p>
            <a:r>
              <a:rPr lang="en" sz="2600" dirty="0" err="1"/>
              <a:t>alexa.com</a:t>
            </a:r>
            <a:endParaRPr lang="en" sz="2600" dirty="0"/>
          </a:p>
          <a:p>
            <a:r>
              <a:rPr lang="en" sz="2600" dirty="0" err="1"/>
              <a:t>SimilarWeb</a:t>
            </a:r>
            <a:endParaRPr lang="en" sz="2600" dirty="0"/>
          </a:p>
        </p:txBody>
      </p:sp>
    </p:spTree>
    <p:extLst>
      <p:ext uri="{BB962C8B-B14F-4D97-AF65-F5344CB8AC3E}">
        <p14:creationId xmlns:p14="http://schemas.microsoft.com/office/powerpoint/2010/main" val="349603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947" y="526741"/>
            <a:ext cx="849813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Исследования </a:t>
            </a:r>
            <a:r>
              <a:rPr spc="235" dirty="0"/>
              <a:t>“своими</a:t>
            </a:r>
            <a:r>
              <a:rPr spc="55" dirty="0"/>
              <a:t> </a:t>
            </a:r>
            <a:r>
              <a:rPr spc="254" dirty="0"/>
              <a:t>силами”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5996" y="2080807"/>
            <a:ext cx="17564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5" dirty="0">
                <a:solidFill>
                  <a:srgbClr val="0034EC"/>
                </a:solidFill>
                <a:latin typeface="Arial"/>
                <a:cs typeface="Arial"/>
              </a:rPr>
              <a:t>Преимущества: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1470" y="2364619"/>
            <a:ext cx="2696130" cy="719428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403860" indent="-391795">
              <a:lnSpc>
                <a:spcPct val="100000"/>
              </a:lnSpc>
              <a:spcBef>
                <a:spcPts val="590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Дешевизна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Конфиденциальность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186" y="1379318"/>
            <a:ext cx="592718" cy="59271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28291" y="2008479"/>
            <a:ext cx="13849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5" dirty="0">
                <a:solidFill>
                  <a:srgbClr val="FF33CC"/>
                </a:solidFill>
                <a:latin typeface="Arial"/>
                <a:cs typeface="Arial"/>
              </a:rPr>
              <a:t>Недостатки: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28291" y="2279159"/>
            <a:ext cx="5812399" cy="108619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403860" indent="-391795">
              <a:lnSpc>
                <a:spcPct val="100000"/>
              </a:lnSpc>
              <a:spcBef>
                <a:spcPts val="59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dirty="0"/>
              <a:t>Опытность специалистов обычно ниже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dirty="0"/>
              <a:t>Возможная предвзятость к результатам</a:t>
            </a:r>
          </a:p>
          <a:p>
            <a:pPr marL="403860" indent="-391795">
              <a:lnSpc>
                <a:spcPct val="100000"/>
              </a:lnSpc>
              <a:spcBef>
                <a:spcPts val="72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dirty="0"/>
              <a:t>Меньше инструментов / технического оборудования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2691" y="1348075"/>
            <a:ext cx="667835" cy="667834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DAB7E382-CCFA-755E-B4CF-6441DECD4737}"/>
              </a:ext>
            </a:extLst>
          </p:cNvPr>
          <p:cNvSpPr txBox="1">
            <a:spLocks/>
          </p:cNvSpPr>
          <p:nvPr/>
        </p:nvSpPr>
        <p:spPr>
          <a:xfrm>
            <a:off x="794946" y="3509625"/>
            <a:ext cx="885595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pc="229" dirty="0"/>
              <a:t>Исследования </a:t>
            </a:r>
            <a:r>
              <a:rPr lang="ru-RU" spc="300" dirty="0"/>
              <a:t>“на</a:t>
            </a:r>
            <a:r>
              <a:rPr lang="ru-RU" spc="50" dirty="0"/>
              <a:t> </a:t>
            </a:r>
            <a:r>
              <a:rPr lang="ru-RU" spc="235" dirty="0"/>
              <a:t>стороне”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D089E110-98A6-B51B-DAFF-D5F226F432DD}"/>
              </a:ext>
            </a:extLst>
          </p:cNvPr>
          <p:cNvSpPr txBox="1"/>
          <p:nvPr/>
        </p:nvSpPr>
        <p:spPr>
          <a:xfrm>
            <a:off x="882551" y="5173608"/>
            <a:ext cx="17564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5" dirty="0">
                <a:solidFill>
                  <a:srgbClr val="0034EC"/>
                </a:solidFill>
                <a:latin typeface="Arial"/>
                <a:cs typeface="Arial"/>
              </a:rPr>
              <a:t>Преимущества: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0DD9FDB-AABC-F878-A14F-3AD98BD82FB6}"/>
              </a:ext>
            </a:extLst>
          </p:cNvPr>
          <p:cNvSpPr txBox="1"/>
          <p:nvPr/>
        </p:nvSpPr>
        <p:spPr>
          <a:xfrm>
            <a:off x="948025" y="5457420"/>
            <a:ext cx="4548000" cy="108619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403860" indent="-391795">
              <a:lnSpc>
                <a:spcPct val="100000"/>
              </a:lnSpc>
              <a:spcBef>
                <a:spcPts val="590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Высокое качество проведения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Объективность</a:t>
            </a:r>
          </a:p>
          <a:p>
            <a:pPr marL="403860" indent="-391795">
              <a:lnSpc>
                <a:spcPct val="100000"/>
              </a:lnSpc>
              <a:spcBef>
                <a:spcPts val="720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Больший выбор методов исследования</a:t>
            </a: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A0A3F5E4-9017-6805-830E-A6409F903A87}"/>
              </a:ext>
            </a:extLst>
          </p:cNvPr>
          <p:cNvSpPr txBox="1"/>
          <p:nvPr/>
        </p:nvSpPr>
        <p:spPr>
          <a:xfrm>
            <a:off x="5748023" y="5145957"/>
            <a:ext cx="1331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95" dirty="0">
                <a:solidFill>
                  <a:srgbClr val="FF33CC"/>
                </a:solidFill>
                <a:latin typeface="Arial"/>
                <a:cs typeface="Arial"/>
              </a:rPr>
              <a:t>Недостатки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69F5C06F-3762-9B1E-327D-705FF932EE86}"/>
              </a:ext>
            </a:extLst>
          </p:cNvPr>
          <p:cNvSpPr txBox="1"/>
          <p:nvPr/>
        </p:nvSpPr>
        <p:spPr>
          <a:xfrm>
            <a:off x="5767281" y="5426288"/>
            <a:ext cx="4867234" cy="108619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403860" indent="-391795">
              <a:lnSpc>
                <a:spcPct val="100000"/>
              </a:lnSpc>
              <a:spcBef>
                <a:spcPts val="59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Высокая стоимость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Ниже погружение в особенности продукта</a:t>
            </a:r>
          </a:p>
          <a:p>
            <a:pPr marL="403860" indent="-391795">
              <a:lnSpc>
                <a:spcPct val="100000"/>
              </a:lnSpc>
              <a:spcBef>
                <a:spcPts val="72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dirty="0"/>
              <a:t>Вероятность утечки информации</a:t>
            </a:r>
          </a:p>
        </p:txBody>
      </p:sp>
      <p:pic>
        <p:nvPicPr>
          <p:cNvPr id="14" name="object 7">
            <a:extLst>
              <a:ext uri="{FF2B5EF4-FFF2-40B4-BE49-F238E27FC236}">
                <a16:creationId xmlns:a16="http://schemas.microsoft.com/office/drawing/2014/main" id="{613F1FB4-3765-208C-8887-8315819A8AE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370" y="4541792"/>
            <a:ext cx="592718" cy="592718"/>
          </a:xfrm>
          <a:prstGeom prst="rect">
            <a:avLst/>
          </a:prstGeom>
        </p:spPr>
      </p:pic>
      <p:pic>
        <p:nvPicPr>
          <p:cNvPr id="15" name="object 8">
            <a:extLst>
              <a:ext uri="{FF2B5EF4-FFF2-40B4-BE49-F238E27FC236}">
                <a16:creationId xmlns:a16="http://schemas.microsoft.com/office/drawing/2014/main" id="{55FE9EE5-B539-E7EF-AAF6-F46F6E932A1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8291" y="4486650"/>
            <a:ext cx="667834" cy="667834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BA492-82B0-1166-DE52-616E4B3B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128208" cy="841506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Сходится ли экономика?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2A9C57-C74D-A113-8372-634C71E3B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2670" cy="334969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345"/>
              </a:spcBef>
              <a:buNone/>
            </a:pPr>
            <a:r>
              <a:rPr lang="ru-RU" sz="2600" b="1" dirty="0">
                <a:solidFill>
                  <a:srgbClr val="0432FF"/>
                </a:solidFill>
              </a:rPr>
              <a:t>Рынок</a:t>
            </a:r>
          </a:p>
          <a:p>
            <a:pPr marL="0" indent="0">
              <a:lnSpc>
                <a:spcPct val="100000"/>
              </a:lnSpc>
              <a:spcBef>
                <a:spcPts val="110"/>
              </a:spcBef>
              <a:buNone/>
            </a:pPr>
            <a:r>
              <a:rPr lang="ru-RU" sz="2600" dirty="0"/>
              <a:t>= целевая аудитория, незанятая аудитория, тренды роста</a:t>
            </a: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endParaRPr lang="ru-RU" sz="2600" dirty="0"/>
          </a:p>
          <a:p>
            <a:pPr marL="0" indent="0">
              <a:lnSpc>
                <a:spcPct val="100000"/>
              </a:lnSpc>
              <a:spcBef>
                <a:spcPts val="345"/>
              </a:spcBef>
              <a:buNone/>
            </a:pPr>
            <a:r>
              <a:rPr lang="ru-RU" sz="2600" b="1" dirty="0">
                <a:solidFill>
                  <a:srgbClr val="0432FF"/>
                </a:solidFill>
              </a:rPr>
              <a:t>Стоимость лида (CAC)</a:t>
            </a:r>
          </a:p>
          <a:p>
            <a:pPr marL="0" indent="0">
              <a:lnSpc>
                <a:spcPct val="100000"/>
              </a:lnSpc>
              <a:spcBef>
                <a:spcPts val="110"/>
              </a:spcBef>
              <a:buNone/>
            </a:pPr>
            <a:r>
              <a:rPr lang="ru-RU" sz="2600" dirty="0"/>
              <a:t>= существующие каналы и стоимость в них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endParaRPr lang="ru-RU" sz="2600" dirty="0"/>
          </a:p>
          <a:p>
            <a:pPr marL="0" indent="0">
              <a:lnSpc>
                <a:spcPct val="100000"/>
              </a:lnSpc>
              <a:spcBef>
                <a:spcPts val="110"/>
              </a:spcBef>
              <a:buNone/>
            </a:pPr>
            <a:r>
              <a:rPr lang="ru-RU" sz="2600" b="1" dirty="0">
                <a:solidFill>
                  <a:srgbClr val="0432FF"/>
                </a:solidFill>
              </a:rPr>
              <a:t>Сколько получим с лида (</a:t>
            </a:r>
            <a:r>
              <a:rPr lang="en-US" sz="2600" b="1" dirty="0">
                <a:solidFill>
                  <a:srgbClr val="0432FF"/>
                </a:solidFill>
              </a:rPr>
              <a:t>LTV</a:t>
            </a:r>
            <a:r>
              <a:rPr lang="ru-RU" sz="2600" b="1" dirty="0">
                <a:solidFill>
                  <a:srgbClr val="0432FF"/>
                </a:solidFill>
              </a:rPr>
              <a:t>)</a:t>
            </a:r>
          </a:p>
          <a:p>
            <a:pPr marL="0" marR="5080" indent="0">
              <a:lnSpc>
                <a:spcPct val="101600"/>
              </a:lnSpc>
              <a:spcBef>
                <a:spcPts val="80"/>
              </a:spcBef>
              <a:buNone/>
            </a:pPr>
            <a:r>
              <a:rPr lang="ru-RU" sz="2600" dirty="0"/>
              <a:t>= платежеспособность + продуктовые метрики</a:t>
            </a:r>
            <a:br>
              <a:rPr lang="en-US" sz="2600" dirty="0"/>
            </a:br>
            <a:r>
              <a:rPr lang="ru-RU" sz="2600" dirty="0"/>
              <a:t>(% платящих, средний чек, </a:t>
            </a:r>
            <a:r>
              <a:rPr lang="en-US" sz="2600" dirty="0"/>
              <a:t>retention</a:t>
            </a:r>
            <a:r>
              <a:rPr lang="ru-RU" sz="2600" dirty="0"/>
              <a:t>, LT</a:t>
            </a:r>
            <a:r>
              <a:rPr lang="en-US" sz="2600" dirty="0"/>
              <a:t>V</a:t>
            </a:r>
            <a:r>
              <a:rPr lang="ru-RU" sz="2600" dirty="0"/>
              <a:t>)</a:t>
            </a:r>
            <a:endParaRPr lang="en-US" sz="2600" dirty="0"/>
          </a:p>
          <a:p>
            <a:pPr marL="12700" marR="5080">
              <a:lnSpc>
                <a:spcPct val="101600"/>
              </a:lnSpc>
              <a:spcBef>
                <a:spcPts val="80"/>
              </a:spcBef>
            </a:pPr>
            <a:endParaRPr lang="en-US" sz="2600" dirty="0"/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600" b="1" dirty="0">
                <a:solidFill>
                  <a:srgbClr val="0432FF"/>
                </a:solidFill>
              </a:rPr>
              <a:t>Сходится ли </a:t>
            </a:r>
            <a:r>
              <a:rPr lang="en" sz="2600" b="1" dirty="0">
                <a:solidFill>
                  <a:srgbClr val="0432FF"/>
                </a:solidFill>
              </a:rPr>
              <a:t>Unit-</a:t>
            </a:r>
            <a:r>
              <a:rPr lang="ru-RU" sz="2600" b="1" dirty="0">
                <a:solidFill>
                  <a:srgbClr val="0432FF"/>
                </a:solidFill>
              </a:rPr>
              <a:t>экономика:</a:t>
            </a:r>
            <a:endParaRPr lang="ru-RU" sz="2600" b="1" dirty="0">
              <a:solidFill>
                <a:srgbClr val="0432FF"/>
              </a:solidFill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2600" dirty="0"/>
              <a:t>Users x (LTV - CA</a:t>
            </a:r>
            <a:r>
              <a:rPr lang="ru-RU" sz="2600" dirty="0"/>
              <a:t>С) = </a:t>
            </a:r>
            <a:r>
              <a:rPr lang="en" sz="2600" dirty="0"/>
              <a:t>Gross Proﬁt</a:t>
            </a:r>
            <a:endParaRPr lang="en" sz="2600" dirty="0">
              <a:cs typeface="Arial"/>
            </a:endParaRPr>
          </a:p>
          <a:p>
            <a:pPr marL="12700" marR="5080">
              <a:lnSpc>
                <a:spcPct val="101600"/>
              </a:lnSpc>
              <a:spcBef>
                <a:spcPts val="80"/>
              </a:spcBef>
            </a:pPr>
            <a:endParaRPr lang="ru-RU" sz="2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78707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465359"/>
            <a:ext cx="10515600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086" marR="6773" indent="-847">
              <a:lnSpc>
                <a:spcPct val="100000"/>
              </a:lnSpc>
              <a:spcBef>
                <a:spcPts val="133"/>
              </a:spcBef>
            </a:pPr>
            <a:r>
              <a:rPr dirty="0"/>
              <a:t>MVP</a:t>
            </a:r>
            <a:r>
              <a:rPr lang="ru-RU" dirty="0"/>
              <a:t> (</a:t>
            </a:r>
            <a:r>
              <a:rPr lang="en" dirty="0"/>
              <a:t>Minimum viable product</a:t>
            </a:r>
            <a:r>
              <a:rPr lang="ru-RU" dirty="0"/>
              <a:t>)</a:t>
            </a:r>
            <a:br>
              <a:rPr lang="ru-RU" dirty="0"/>
            </a:br>
            <a:r>
              <a:rPr lang="ru-RU" sz="2800" dirty="0"/>
              <a:t>Минимально жизнеспособный продукт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9195" y="2036189"/>
            <a:ext cx="7357496" cy="455902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7600" y="1260328"/>
            <a:ext cx="6770855" cy="491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dirty="0"/>
              <a:t>Как понять что мы не прогорим:</a:t>
            </a:r>
          </a:p>
          <a:p>
            <a:pPr marL="16933">
              <a:spcBef>
                <a:spcPts val="1480"/>
              </a:spcBef>
            </a:pPr>
            <a:r>
              <a:rPr lang="ru-RU" dirty="0"/>
              <a:t>Наша услуга актуальна: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есть живые конкуренты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количественные данные и опросы подтверждают</a:t>
            </a:r>
          </a:p>
          <a:p>
            <a:pPr>
              <a:spcBef>
                <a:spcPts val="20"/>
              </a:spcBef>
            </a:pPr>
            <a:endParaRPr lang="ru-RU" dirty="0"/>
          </a:p>
          <a:p>
            <a:pPr marL="16933"/>
            <a:r>
              <a:rPr lang="ru-RU" dirty="0"/>
              <a:t>Есть люди которые готовы её купить за нашу цену: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люди ищут решение проблемы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люди готовы платить конкурентам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у нас конкурентоспособная цена</a:t>
            </a:r>
          </a:p>
          <a:p>
            <a:pPr>
              <a:spcBef>
                <a:spcPts val="20"/>
              </a:spcBef>
            </a:pPr>
            <a:endParaRPr lang="ru-RU" dirty="0"/>
          </a:p>
          <a:p>
            <a:pPr marL="16933"/>
            <a:r>
              <a:rPr lang="ru-RU" dirty="0"/>
              <a:t>Мы можем до них достучаться</a:t>
            </a:r>
            <a:r>
              <a:rPr lang="en-US" dirty="0"/>
              <a:t>:</a:t>
            </a:r>
            <a:endParaRPr lang="ru-RU" dirty="0"/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есть каналы связи до этих пользователей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каналы не «забиты», мы способны покупать там рекламу</a:t>
            </a:r>
          </a:p>
          <a:p>
            <a:pPr>
              <a:spcBef>
                <a:spcPts val="20"/>
              </a:spcBef>
            </a:pPr>
            <a:endParaRPr lang="ru-RU" dirty="0"/>
          </a:p>
          <a:p>
            <a:pPr marL="16933"/>
            <a:r>
              <a:rPr lang="ru-RU" dirty="0"/>
              <a:t>Экономика продукта сходится</a:t>
            </a:r>
            <a:r>
              <a:rPr lang="en-US" dirty="0"/>
              <a:t>:</a:t>
            </a:r>
            <a:endParaRPr lang="ru-RU" dirty="0"/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расходы (изготовление + продвижение) меньше доходов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нам хватает масштаба остатка рынка и каналов рекламы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7600" y="352674"/>
            <a:ext cx="8368648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pc="213" dirty="0"/>
              <a:t>Checklist</a:t>
            </a:r>
            <a:endParaRPr spc="213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262" y="1731384"/>
            <a:ext cx="5278633" cy="45055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59833" indent="-342900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Опишем проблему:</a:t>
            </a:r>
          </a:p>
          <a:p>
            <a:pPr marL="896938" lvl="1" indent="-423863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«люди расстраиваются когда теряют животных»</a:t>
            </a:r>
          </a:p>
          <a:p>
            <a:pPr marL="359833" indent="-342900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Опишем решение:</a:t>
            </a:r>
          </a:p>
          <a:p>
            <a:pPr marL="896938" lvl="1" indent="-423863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«сделаем GPS-маячок»</a:t>
            </a:r>
          </a:p>
          <a:p>
            <a:pPr marL="359833" indent="-342900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Поймём у кого есть проблема</a:t>
            </a:r>
          </a:p>
          <a:p>
            <a:pPr marL="896938" lvl="1" indent="-423863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</a:pPr>
            <a:r>
              <a:rPr lang="ru-RU" dirty="0"/>
              <a:t>«владельцы домашних питомцев»</a:t>
            </a:r>
          </a:p>
          <a:p>
            <a:pPr marL="359833" indent="-342900">
              <a:lnSpc>
                <a:spcPts val="1913"/>
              </a:lnSpc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Посчитаем сколько таких людей</a:t>
            </a:r>
          </a:p>
          <a:p>
            <a:pPr marL="917575" lvl="1" indent="-422275">
              <a:lnSpc>
                <a:spcPts val="19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аудитория конкурентов</a:t>
            </a:r>
          </a:p>
          <a:p>
            <a:pPr marL="917575" lvl="1" indent="-422275">
              <a:lnSpc>
                <a:spcPts val="1913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количество поисковых запросов</a:t>
            </a:r>
          </a:p>
          <a:p>
            <a:pPr marL="359833" indent="-342900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Придумаем как до них достучаться</a:t>
            </a:r>
          </a:p>
          <a:p>
            <a:pPr marL="917575" lvl="1" indent="-422275">
              <a:lnSpc>
                <a:spcPts val="19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рекламные каналы и их охват</a:t>
            </a:r>
          </a:p>
          <a:p>
            <a:pPr marL="917575" lvl="1" indent="-422275">
              <a:lnSpc>
                <a:spcPts val="1913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позиционирование</a:t>
            </a:r>
          </a:p>
          <a:p>
            <a:pPr marL="359833" indent="-342900">
              <a:lnSpc>
                <a:spcPts val="1907"/>
              </a:lnSpc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dirty="0"/>
              <a:t>Посчитаем экономику</a:t>
            </a:r>
          </a:p>
          <a:p>
            <a:pPr marL="917575" lvl="1" indent="-384175">
              <a:lnSpc>
                <a:spcPts val="1900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найдём коэффициенты формулы</a:t>
            </a:r>
          </a:p>
          <a:p>
            <a:pPr marL="917575" lvl="1" indent="-384175">
              <a:lnSpc>
                <a:spcPts val="1913"/>
              </a:lnSpc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dirty="0"/>
              <a:t>ценообразование и бизнес-модель</a:t>
            </a:r>
          </a:p>
          <a:p>
            <a:pPr marL="400050" indent="-400050">
              <a:lnSpc>
                <a:spcPts val="1913"/>
              </a:lnSpc>
              <a:buClr>
                <a:srgbClr val="0432FF"/>
              </a:buClr>
              <a:buFont typeface="+mj-lt"/>
              <a:buAutoNum type="arabicPeriod"/>
              <a:tabLst>
                <a:tab pos="625475" algn="l"/>
              </a:tabLst>
            </a:pPr>
            <a:r>
              <a:rPr lang="ru-RU" dirty="0"/>
              <a:t>Учтём риски</a:t>
            </a:r>
          </a:p>
          <a:p>
            <a:pPr marL="400050" indent="-400050">
              <a:lnSpc>
                <a:spcPts val="1913"/>
              </a:lnSpc>
              <a:buClr>
                <a:srgbClr val="0432FF"/>
              </a:buClr>
              <a:buFont typeface="+mj-lt"/>
              <a:buAutoNum type="arabicPeriod"/>
              <a:tabLst>
                <a:tab pos="625475" algn="l"/>
              </a:tabLst>
            </a:pPr>
            <a:r>
              <a:rPr lang="ru-RU" sz="1600" dirty="0">
                <a:latin typeface="Arial"/>
                <a:cs typeface="Arial"/>
              </a:rPr>
              <a:t>Сделали на коленке и протестировали на друзьях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7262" y="362064"/>
            <a:ext cx="11169109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To Do</a:t>
            </a:r>
            <a:r>
              <a:rPr lang="ru-RU" dirty="0"/>
              <a:t> / </a:t>
            </a:r>
            <a:r>
              <a:rPr lang="en-US" dirty="0"/>
              <a:t>checklist</a:t>
            </a:r>
            <a:br>
              <a:rPr lang="ru-RU" dirty="0"/>
            </a:br>
            <a:r>
              <a:rPr lang="ru-RU" sz="2800" dirty="0"/>
              <a:t>на примере продукта ”GPS-маячок” для животных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16EE38E5-9118-FDC0-3FC2-9A9DE5470FCD}"/>
              </a:ext>
            </a:extLst>
          </p:cNvPr>
          <p:cNvSpPr txBox="1"/>
          <p:nvPr/>
        </p:nvSpPr>
        <p:spPr>
          <a:xfrm>
            <a:off x="6240186" y="1731384"/>
            <a:ext cx="5088749" cy="261761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buClr>
                <a:srgbClr val="0432FF"/>
              </a:buClr>
              <a:tabLst>
                <a:tab pos="587572" algn="l"/>
              </a:tabLst>
            </a:pPr>
            <a:r>
              <a:rPr lang="ru-RU" sz="2133" dirty="0">
                <a:latin typeface="Arial"/>
                <a:cs typeface="Arial"/>
              </a:rPr>
              <a:t>Какие проблемы можно обнаружить по итогам?</a:t>
            </a:r>
          </a:p>
          <a:p>
            <a:pPr marL="16933">
              <a:spcBef>
                <a:spcPts val="133"/>
              </a:spcBef>
              <a:buClr>
                <a:srgbClr val="0432FF"/>
              </a:buClr>
              <a:tabLst>
                <a:tab pos="587572" algn="l"/>
              </a:tabLst>
            </a:pPr>
            <a:endParaRPr lang="en-US" sz="2133" dirty="0">
              <a:latin typeface="Arial"/>
              <a:cs typeface="Arial"/>
            </a:endParaRP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всем нужно уже что-то другое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всем и так норм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нужно другим людям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дорогой трафик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мало прибыли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720BE62-A5EC-AAD8-4287-AF1A36E14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3863"/>
            <a:ext cx="10515600" cy="1325563"/>
          </a:xfrm>
        </p:spPr>
        <p:txBody>
          <a:bodyPr/>
          <a:lstStyle/>
          <a:p>
            <a:r>
              <a:rPr lang="en-US" b="0" dirty="0"/>
              <a:t>User Story Mapping</a:t>
            </a:r>
            <a:endParaRPr lang="ru-RU" b="0" dirty="0"/>
          </a:p>
        </p:txBody>
      </p:sp>
    </p:spTree>
    <p:extLst>
      <p:ext uri="{BB962C8B-B14F-4D97-AF65-F5344CB8AC3E}">
        <p14:creationId xmlns:p14="http://schemas.microsoft.com/office/powerpoint/2010/main" val="14445427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92CEC67-B376-A03A-B357-9815275E2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811" y="336845"/>
            <a:ext cx="6976620" cy="935774"/>
          </a:xfrm>
        </p:spPr>
        <p:txBody>
          <a:bodyPr/>
          <a:lstStyle/>
          <a:p>
            <a:r>
              <a:rPr lang="en-US" dirty="0"/>
              <a:t>User Story Mapping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B5E8F774-EF85-C9FB-7755-26F25BA1A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811" y="1404592"/>
            <a:ext cx="6505512" cy="5022293"/>
          </a:xfrm>
        </p:spPr>
        <p:txBody>
          <a:bodyPr>
            <a:normAutofit fontScale="92500" lnSpcReduction="20000"/>
          </a:bodyPr>
          <a:lstStyle/>
          <a:p>
            <a:r>
              <a:rPr lang="en" dirty="0"/>
              <a:t>User Story Mapping (USM) — </a:t>
            </a:r>
            <a:r>
              <a:rPr lang="ru-RU" dirty="0"/>
              <a:t>инструмент визуализации пользовательских историй. Он показывает, как выглядит взаимодействие пользователей с продуктом:</a:t>
            </a:r>
            <a:endParaRPr lang="en-US" dirty="0"/>
          </a:p>
          <a:p>
            <a:pPr lvl="1"/>
            <a:r>
              <a:rPr lang="ru-RU" dirty="0"/>
              <a:t>где они чувствуют себя уверенно, а где — нет,</a:t>
            </a:r>
            <a:endParaRPr lang="en-US" dirty="0"/>
          </a:p>
          <a:p>
            <a:pPr lvl="1"/>
            <a:r>
              <a:rPr lang="ru-RU" dirty="0"/>
              <a:t>какие функции представляют особую ценность, а какие — наоборот, можно смело убирать.</a:t>
            </a:r>
          </a:p>
          <a:p>
            <a:r>
              <a:rPr lang="ru-RU" dirty="0"/>
              <a:t>Карты историй позволяют команде:</a:t>
            </a:r>
          </a:p>
          <a:p>
            <a:pPr lvl="1"/>
            <a:r>
              <a:rPr lang="ru-RU" b="1" dirty="0"/>
              <a:t>приоритезировать бэклог</a:t>
            </a:r>
            <a:r>
              <a:rPr lang="ru-RU" dirty="0"/>
              <a:t>,</a:t>
            </a:r>
          </a:p>
          <a:p>
            <a:pPr lvl="1"/>
            <a:r>
              <a:rPr lang="ru-RU" b="1" dirty="0"/>
              <a:t>определить </a:t>
            </a:r>
            <a:r>
              <a:rPr lang="en-US" b="1" dirty="0"/>
              <a:t>MVP</a:t>
            </a:r>
            <a:r>
              <a:rPr lang="en-US" dirty="0"/>
              <a:t> (</a:t>
            </a:r>
            <a:r>
              <a:rPr lang="en" dirty="0"/>
              <a:t>Minimal Viable Product) — </a:t>
            </a:r>
            <a:r>
              <a:rPr lang="ru-RU" dirty="0"/>
              <a:t>минимально жизнеспособный продукт,</a:t>
            </a:r>
          </a:p>
          <a:p>
            <a:pPr lvl="1"/>
            <a:r>
              <a:rPr lang="ru-RU" b="1" dirty="0"/>
              <a:t>сфокусироваться на важных функциях</a:t>
            </a:r>
            <a:r>
              <a:rPr lang="ru-RU" dirty="0"/>
              <a:t> и постоянно улучшать пользовательский сценарий.</a:t>
            </a:r>
          </a:p>
          <a:p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0F0D290-30E3-F28A-A9FD-81E0DED6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12" y="336845"/>
            <a:ext cx="4848288" cy="333319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068EC12-8AEF-B020-E024-01F71C987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518" y="3915738"/>
            <a:ext cx="3578964" cy="283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751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411497-4618-AD37-565E-A42A051FE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166"/>
            <a:ext cx="10515600" cy="869786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6044D4-E96E-9D1D-1EC7-BF0A19D30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7460"/>
            <a:ext cx="10515600" cy="4819503"/>
          </a:xfrm>
        </p:spPr>
        <p:txBody>
          <a:bodyPr/>
          <a:lstStyle/>
          <a:p>
            <a:pPr marL="0" indent="0">
              <a:buNone/>
            </a:pPr>
            <a:r>
              <a:rPr lang="ru-RU" sz="2200" dirty="0"/>
              <a:t>Пример: </a:t>
            </a:r>
            <a:r>
              <a:rPr lang="en-US" sz="2200" dirty="0"/>
              <a:t>USM </a:t>
            </a:r>
            <a:r>
              <a:rPr lang="ru-RU" sz="2200" dirty="0"/>
              <a:t>для сайта интернет-магазина цветов.</a:t>
            </a:r>
            <a:br>
              <a:rPr lang="ru-RU" sz="2200" dirty="0"/>
            </a:br>
            <a:r>
              <a:rPr lang="ru-RU" sz="2200" dirty="0"/>
              <a:t>Визуализируем опыт клиентов с помощью техники </a:t>
            </a:r>
            <a:r>
              <a:rPr lang="en" sz="2200" dirty="0"/>
              <a:t>USM</a:t>
            </a:r>
            <a:endParaRPr lang="ru-RU" sz="2200" dirty="0"/>
          </a:p>
          <a:p>
            <a:pPr algn="l">
              <a:buFont typeface="+mj-lt"/>
              <a:buAutoNum type="arabicPeriod"/>
            </a:pPr>
            <a:r>
              <a:rPr lang="ru-RU" sz="2200" dirty="0"/>
              <a:t> </a:t>
            </a:r>
            <a:r>
              <a:rPr lang="ru-RU" sz="2200" b="0" i="0" dirty="0">
                <a:solidFill>
                  <a:srgbClr val="000000"/>
                </a:solidFill>
                <a:effectLst/>
              </a:rPr>
              <a:t>Расскажите историю клиента по шагам</a:t>
            </a:r>
          </a:p>
          <a:p>
            <a:pPr marL="0" indent="0" algn="l">
              <a:buNone/>
            </a:pPr>
            <a:br>
              <a:rPr lang="ru-RU" sz="2200" b="0" i="0" dirty="0">
                <a:solidFill>
                  <a:srgbClr val="000000"/>
                </a:solidFill>
                <a:effectLst/>
              </a:rPr>
            </a:br>
            <a:endParaRPr lang="ru-RU" sz="2200" b="0" i="0" dirty="0">
              <a:solidFill>
                <a:srgbClr val="000000"/>
              </a:solidFill>
              <a:effectLst/>
            </a:endParaRPr>
          </a:p>
          <a:p>
            <a:pPr marL="0" indent="0" algn="l">
              <a:buNone/>
            </a:pPr>
            <a:r>
              <a:rPr lang="ru-RU" sz="2200" b="0" i="0" dirty="0">
                <a:solidFill>
                  <a:srgbClr val="000000"/>
                </a:solidFill>
                <a:effectLst/>
              </a:rPr>
              <a:t>2. Сгруппируйте действия клиента в этапы (как в </a:t>
            </a:r>
            <a:r>
              <a:rPr lang="ru-RU" sz="2200" b="0" i="0" dirty="0" err="1">
                <a:solidFill>
                  <a:srgbClr val="000000"/>
                </a:solidFill>
                <a:effectLst/>
              </a:rPr>
              <a:t>C</a:t>
            </a:r>
            <a:r>
              <a:rPr lang="en-US" sz="2200" b="0" i="0" dirty="0">
                <a:solidFill>
                  <a:srgbClr val="000000"/>
                </a:solidFill>
                <a:effectLst/>
              </a:rPr>
              <a:t>JM</a:t>
            </a:r>
            <a:r>
              <a:rPr lang="ru-RU" sz="2200" b="0" i="0" dirty="0">
                <a:solidFill>
                  <a:srgbClr val="000000"/>
                </a:solidFill>
                <a:effectLst/>
              </a:rPr>
              <a:t>)</a:t>
            </a:r>
          </a:p>
          <a:p>
            <a:pPr marL="0" indent="0" algn="l">
              <a:buNone/>
            </a:pPr>
            <a:endParaRPr lang="ru-RU" b="0" i="0" dirty="0">
              <a:solidFill>
                <a:srgbClr val="000000"/>
              </a:solidFill>
              <a:effectLst/>
            </a:endParaRPr>
          </a:p>
          <a:p>
            <a:pPr marL="0" indent="0" algn="l">
              <a:buNone/>
            </a:pPr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FF330E-46FA-8AFC-654D-DADBA0498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37098"/>
            <a:ext cx="6660292" cy="29673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F96DD56-17B5-47F4-DE63-B90A81125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6263"/>
            <a:ext cx="7772400" cy="57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938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FF7087-C243-02D4-2A5C-87ADAA6C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334836"/>
            <a:ext cx="5093044" cy="801986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388078-43E9-20CA-0136-00E3B2094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97" y="1285104"/>
            <a:ext cx="3581400" cy="5207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3. Заполнение пробелов в историях</a:t>
            </a:r>
          </a:p>
          <a:p>
            <a:pPr marL="0" indent="0">
              <a:buNone/>
            </a:pPr>
            <a:endParaRPr lang="en" sz="2200" dirty="0"/>
          </a:p>
          <a:p>
            <a:pPr marL="0" indent="0">
              <a:buNone/>
            </a:pPr>
            <a:r>
              <a:rPr lang="ru-RU" sz="2000" dirty="0"/>
              <a:t>Когда действия пользователя упорядочены, сразу заметны пробелы — шаги, которые команда упустила. Подумайте, чего не хватает для удобства пользователя и как можно упростить взаимодействие с продуктом.</a:t>
            </a:r>
          </a:p>
          <a:p>
            <a:pPr marL="0" indent="0">
              <a:buNone/>
            </a:pPr>
            <a:r>
              <a:rPr lang="ru-RU" sz="2000" dirty="0"/>
              <a:t>Например, раздел «Поиск товара» можно дополнить шагом «Фильтр по цене» или функцией «Добавить в избранное».</a:t>
            </a:r>
          </a:p>
          <a:p>
            <a:pPr marL="0" indent="0">
              <a:buNone/>
            </a:pPr>
            <a:endParaRPr lang="en" sz="2200" dirty="0"/>
          </a:p>
          <a:p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07FC79-F56C-70A0-A8C8-F40ACB2F8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285104"/>
            <a:ext cx="7772400" cy="49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787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EB6744B-2215-2873-6BBC-F06596510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82" y="1253331"/>
            <a:ext cx="3770869" cy="5183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4. Приоритезируем истории внутри каждого этапа пути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200" dirty="0"/>
              <a:t>Решите, что нужно сделать обязательно, что — желательно, а что — можно оставить на будущее и реализовать по возможности. Не забывайте: вы смотрите на продукт со стороны пользователей, а не разработчиков и дизайнеров.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71423D2-6C7E-3FE4-5081-2A42BA8CB1D7}"/>
              </a:ext>
            </a:extLst>
          </p:cNvPr>
          <p:cNvSpPr txBox="1">
            <a:spLocks/>
          </p:cNvSpPr>
          <p:nvPr/>
        </p:nvSpPr>
        <p:spPr>
          <a:xfrm>
            <a:off x="529282" y="421333"/>
            <a:ext cx="5093044" cy="801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3F224D-5A7A-95DF-6241-D23C982A9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253331"/>
            <a:ext cx="7772400" cy="509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996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AEC062-4290-48E8-E6FF-38FCDCC8F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451622"/>
            <a:ext cx="4524632" cy="882907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2F9779-2285-1231-955A-FA54E8571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5" y="1467279"/>
            <a:ext cx="3758513" cy="4351338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5. Выделяем релизы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CFB477-714D-3A90-8F4A-D4E8C4205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334529"/>
            <a:ext cx="7772400" cy="453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808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6068</TotalTime>
  <Words>5766</Words>
  <Application>Microsoft Macintosh PowerPoint</Application>
  <PresentationFormat>Широкоэкранный</PresentationFormat>
  <Paragraphs>842</Paragraphs>
  <Slides>101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101</vt:i4>
      </vt:variant>
    </vt:vector>
  </HeadingPairs>
  <TitlesOfParts>
    <vt:vector size="114" baseType="lpstr">
      <vt:lpstr>Arial Unicode MS</vt:lpstr>
      <vt:lpstr>Arial</vt:lpstr>
      <vt:lpstr>Calibri</vt:lpstr>
      <vt:lpstr>Calibri Light</vt:lpstr>
      <vt:lpstr>Google Sans</vt:lpstr>
      <vt:lpstr>inherit</vt:lpstr>
      <vt:lpstr>Roboto</vt:lpstr>
      <vt:lpstr>Segoe UI</vt:lpstr>
      <vt:lpstr>Stratos</vt:lpstr>
      <vt:lpstr>Times New Roman</vt:lpstr>
      <vt:lpstr>u2000</vt:lpstr>
      <vt:lpstr>Wingdings</vt:lpstr>
      <vt:lpstr>Тема Office</vt:lpstr>
      <vt:lpstr>Product management III</vt:lpstr>
      <vt:lpstr>Продуктовые / Маркетинговые исследования</vt:lpstr>
      <vt:lpstr>Презентация PowerPoint</vt:lpstr>
      <vt:lpstr>Презентация PowerPoint</vt:lpstr>
      <vt:lpstr>Как же тогда создать продукт, который будет востребованным?</vt:lpstr>
      <vt:lpstr>Что такое целевая аудитория?</vt:lpstr>
      <vt:lpstr>Маркетинговые / продуктовые исследования (маркетинг-микс)</vt:lpstr>
      <vt:lpstr>Где брать данные?</vt:lpstr>
      <vt:lpstr>Исследования “своими силами”</vt:lpstr>
      <vt:lpstr>Методы изучения ЦА:</vt:lpstr>
      <vt:lpstr>Алгоритм продуктовых исследований:</vt:lpstr>
      <vt:lpstr>Презентация PowerPoint</vt:lpstr>
      <vt:lpstr>«Внутри здания ничего не происходит, так что выйди на улицу»</vt:lpstr>
      <vt:lpstr>Виды качественных исследований</vt:lpstr>
      <vt:lpstr>Фокус-группы</vt:lpstr>
      <vt:lpstr>Фокус-группы: Зачем применяются?</vt:lpstr>
      <vt:lpstr>Презентация PowerPoint</vt:lpstr>
      <vt:lpstr>Вы верите в себя?</vt:lpstr>
      <vt:lpstr>Глубинные интервью</vt:lpstr>
      <vt:lpstr>Этапы проведения глубинного интервью</vt:lpstr>
      <vt:lpstr>Подготовка. Цели и задачи</vt:lpstr>
      <vt:lpstr>Подготовка. Гипотезы по сегментам</vt:lpstr>
      <vt:lpstr>Где искать респондентов?</vt:lpstr>
      <vt:lpstr>Как пригласить на интервью</vt:lpstr>
      <vt:lpstr>Таблица с респондентами</vt:lpstr>
      <vt:lpstr>Советы про глубинные интервью</vt:lpstr>
      <vt:lpstr>Подготовка. Список вопросов</vt:lpstr>
      <vt:lpstr>Сценарий интервью</vt:lpstr>
      <vt:lpstr>Разогрев</vt:lpstr>
      <vt:lpstr>Основная часть интервью</vt:lpstr>
      <vt:lpstr>Триггер – Потребность</vt:lpstr>
      <vt:lpstr>Поиск решения</vt:lpstr>
      <vt:lpstr>Изучение конкретного решения</vt:lpstr>
      <vt:lpstr>Покупка</vt:lpstr>
      <vt:lpstr>Пользовательский опыт</vt:lpstr>
      <vt:lpstr>Учесть в подготовке списка вопросов</vt:lpstr>
      <vt:lpstr>Основные ошибки</vt:lpstr>
      <vt:lpstr>Расшифровка интервью</vt:lpstr>
      <vt:lpstr>Пример: таблица от SkyEng</vt:lpstr>
      <vt:lpstr>Построение CJM</vt:lpstr>
      <vt:lpstr>Как составить CJM</vt:lpstr>
      <vt:lpstr>Презентация PowerPoint</vt:lpstr>
      <vt:lpstr>Чеклист про качественные исследования</vt:lpstr>
      <vt:lpstr>Презентация PowerPoint</vt:lpstr>
      <vt:lpstr>Презентация PowerPoint</vt:lpstr>
      <vt:lpstr>Количественные исследования</vt:lpstr>
      <vt:lpstr>Методы проведения опросов</vt:lpstr>
      <vt:lpstr>Мы не можем опросить всех</vt:lpstr>
      <vt:lpstr>Как составлять опросы</vt:lpstr>
      <vt:lpstr>Определяем основные задачи</vt:lpstr>
      <vt:lpstr>Пример</vt:lpstr>
      <vt:lpstr>Выявляем основные блоки вопросов</vt:lpstr>
      <vt:lpstr>Про что стоит помнить при составлении опросов</vt:lpstr>
      <vt:lpstr>Пример опроса</vt:lpstr>
      <vt:lpstr>#1 Пищевые привычки респондентов</vt:lpstr>
      <vt:lpstr>#2 Отношение к здоровому питанию</vt:lpstr>
      <vt:lpstr>#3 Опыт посещения общепита</vt:lpstr>
      <vt:lpstr>Знание и опыт посещения кафе здорового питания</vt:lpstr>
      <vt:lpstr>#5 Отношение к здоровому питанию</vt:lpstr>
      <vt:lpstr>#6 Соц-демографический портрет</vt:lpstr>
      <vt:lpstr>Макеты UI: Мокапы / Wireframe / Прототипы</vt:lpstr>
      <vt:lpstr>start</vt:lpstr>
      <vt:lpstr>Mockup</vt:lpstr>
      <vt:lpstr>Wireframe (скелет)</vt:lpstr>
      <vt:lpstr>Wireframe</vt:lpstr>
      <vt:lpstr>Wireframe: Lo-Fi, Mid-Fi, Hi-Fi</vt:lpstr>
      <vt:lpstr>Когда использовать вайрфреймы?</vt:lpstr>
      <vt:lpstr>Как создать Wireframe? </vt:lpstr>
      <vt:lpstr>Мокапы</vt:lpstr>
      <vt:lpstr>Мокапы</vt:lpstr>
      <vt:lpstr>Как создавать мокапы?</vt:lpstr>
      <vt:lpstr>Прототипы</vt:lpstr>
      <vt:lpstr>Screenﬂow</vt:lpstr>
      <vt:lpstr>Что это?</vt:lpstr>
      <vt:lpstr>Инструменты для создания wireframes / мокапов / прототипов</vt:lpstr>
      <vt:lpstr>Полезные советы при разработке макетов</vt:lpstr>
      <vt:lpstr>UX-исследования</vt:lpstr>
      <vt:lpstr>Презентация PowerPoint</vt:lpstr>
      <vt:lpstr>UX-тесты</vt:lpstr>
      <vt:lpstr>Чек-лист перед началом разработки продукта.  Как не наступить на грабли?</vt:lpstr>
      <vt:lpstr>Как не наступить на грабли?</vt:lpstr>
      <vt:lpstr>Как понять кому кроме вас это надо?</vt:lpstr>
      <vt:lpstr>Презентация PowerPoint</vt:lpstr>
      <vt:lpstr>Лендинг + трафик</vt:lpstr>
      <vt:lpstr>Оценка размера аудитории</vt:lpstr>
      <vt:lpstr>Откуда ещё можно взять статистику… </vt:lpstr>
      <vt:lpstr>Каналы общения с клиентами</vt:lpstr>
      <vt:lpstr>Презентация PowerPoint</vt:lpstr>
      <vt:lpstr>Есть ли место на рынке?</vt:lpstr>
      <vt:lpstr>Сходится ли экономика?</vt:lpstr>
      <vt:lpstr>MVP (Minimum viable product) Минимально жизнеспособный продукт</vt:lpstr>
      <vt:lpstr>Checklist</vt:lpstr>
      <vt:lpstr>To Do / checklist на примере продукта ”GPS-маячок” для животных</vt:lpstr>
      <vt:lpstr>User Story Mapping</vt:lpstr>
      <vt:lpstr>User Story Mapping</vt:lpstr>
      <vt:lpstr>Построение USM</vt:lpstr>
      <vt:lpstr>Построение USM</vt:lpstr>
      <vt:lpstr>Презентация PowerPoint</vt:lpstr>
      <vt:lpstr>Построение USM</vt:lpstr>
      <vt:lpstr>Построение USM</vt:lpstr>
      <vt:lpstr>Плюсы USM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 III</dc:title>
  <dc:creator>Валерий Студенников</dc:creator>
  <cp:lastModifiedBy>Валерий Студенников</cp:lastModifiedBy>
  <cp:revision>79</cp:revision>
  <cp:lastPrinted>2023-03-16T10:43:27Z</cp:lastPrinted>
  <dcterms:created xsi:type="dcterms:W3CDTF">2023-03-16T10:34:39Z</dcterms:created>
  <dcterms:modified xsi:type="dcterms:W3CDTF">2023-03-27T15:51:12Z</dcterms:modified>
</cp:coreProperties>
</file>